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Lst>
  <p:notesMasterIdLst>
    <p:notesMasterId r:id="rId17"/>
  </p:notesMasterIdLst>
  <p:handoutMasterIdLst>
    <p:handoutMasterId r:id="rId89"/>
  </p:handoutMasterIdLst>
  <p:sldIdLst>
    <p:sldId id="257" r:id="rId16"/>
    <p:sldId id="816" r:id="rId18"/>
    <p:sldId id="817" r:id="rId19"/>
    <p:sldId id="818" r:id="rId20"/>
    <p:sldId id="819" r:id="rId21"/>
    <p:sldId id="821" r:id="rId22"/>
    <p:sldId id="822" r:id="rId23"/>
    <p:sldId id="823" r:id="rId24"/>
    <p:sldId id="824" r:id="rId25"/>
    <p:sldId id="921" r:id="rId26"/>
    <p:sldId id="825" r:id="rId27"/>
    <p:sldId id="827" r:id="rId28"/>
    <p:sldId id="828" r:id="rId29"/>
    <p:sldId id="829" r:id="rId30"/>
    <p:sldId id="830" r:id="rId31"/>
    <p:sldId id="831" r:id="rId32"/>
    <p:sldId id="832" r:id="rId33"/>
    <p:sldId id="833" r:id="rId34"/>
    <p:sldId id="834" r:id="rId35"/>
    <p:sldId id="835" r:id="rId36"/>
    <p:sldId id="837" r:id="rId37"/>
    <p:sldId id="838" r:id="rId38"/>
    <p:sldId id="839" r:id="rId39"/>
    <p:sldId id="840" r:id="rId40"/>
    <p:sldId id="841" r:id="rId41"/>
    <p:sldId id="842" r:id="rId42"/>
    <p:sldId id="843" r:id="rId43"/>
    <p:sldId id="844" r:id="rId44"/>
    <p:sldId id="845" r:id="rId45"/>
    <p:sldId id="846" r:id="rId46"/>
    <p:sldId id="847" r:id="rId47"/>
    <p:sldId id="848" r:id="rId48"/>
    <p:sldId id="849" r:id="rId49"/>
    <p:sldId id="852" r:id="rId50"/>
    <p:sldId id="853" r:id="rId51"/>
    <p:sldId id="468" r:id="rId52"/>
    <p:sldId id="561" r:id="rId53"/>
    <p:sldId id="558" r:id="rId54"/>
    <p:sldId id="755" r:id="rId55"/>
    <p:sldId id="751" r:id="rId56"/>
    <p:sldId id="647" r:id="rId57"/>
    <p:sldId id="649" r:id="rId58"/>
    <p:sldId id="650" r:id="rId59"/>
    <p:sldId id="651" r:id="rId60"/>
    <p:sldId id="652" r:id="rId61"/>
    <p:sldId id="653" r:id="rId62"/>
    <p:sldId id="654" r:id="rId63"/>
    <p:sldId id="854" r:id="rId64"/>
    <p:sldId id="656" r:id="rId65"/>
    <p:sldId id="657" r:id="rId66"/>
    <p:sldId id="560" r:id="rId67"/>
    <p:sldId id="664" r:id="rId68"/>
    <p:sldId id="562" r:id="rId69"/>
    <p:sldId id="663" r:id="rId70"/>
    <p:sldId id="564" r:id="rId71"/>
    <p:sldId id="899" r:id="rId72"/>
    <p:sldId id="565" r:id="rId73"/>
    <p:sldId id="466" r:id="rId74"/>
    <p:sldId id="579" r:id="rId75"/>
    <p:sldId id="580" r:id="rId76"/>
    <p:sldId id="856" r:id="rId77"/>
    <p:sldId id="897" r:id="rId78"/>
    <p:sldId id="855" r:id="rId79"/>
    <p:sldId id="858" r:id="rId80"/>
    <p:sldId id="860" r:id="rId81"/>
    <p:sldId id="707" r:id="rId82"/>
    <p:sldId id="708" r:id="rId83"/>
    <p:sldId id="709" r:id="rId84"/>
    <p:sldId id="712" r:id="rId85"/>
    <p:sldId id="984" r:id="rId86"/>
    <p:sldId id="599" r:id="rId87"/>
    <p:sldId id="597" r:id="rId88"/>
  </p:sldIdLst>
  <p:sldSz cx="12190095" cy="6859270"/>
  <p:notesSz cx="6858000" cy="9144000"/>
  <p:embeddedFontLst>
    <p:embeddedFont>
      <p:font typeface="黑体" panose="02010609060101010101" pitchFamily="49" charset="-122"/>
      <p:regular r:id="rId93"/>
    </p:embeddedFont>
    <p:embeddedFont>
      <p:font typeface="微软雅黑" panose="020B0503020204020204" pitchFamily="34" charset="-122"/>
      <p:regular r:id="rId94"/>
    </p:embeddedFont>
    <p:embeddedFont>
      <p:font typeface="Calibri" panose="020F0502020204030204" pitchFamily="34" charset="0"/>
      <p:regular r:id="rId95"/>
      <p:bold r:id="rId96"/>
      <p:italic r:id="rId97"/>
      <p:boldItalic r:id="rId98"/>
    </p:embeddedFont>
    <p:embeddedFont>
      <p:font typeface="Arial Unicode MS" panose="020B0604020202020204" pitchFamily="34" charset="-122"/>
      <p:regular r:id="rId99"/>
    </p:embeddedFont>
    <p:embeddedFont>
      <p:font typeface="Calibri Light" panose="020F0302020204030204" charset="0"/>
      <p:regular r:id="rId100"/>
      <p:italic r:id="rId101"/>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5B9BD5"/>
    <a:srgbClr val="C3C3C3"/>
    <a:srgbClr val="FFFFFF"/>
    <a:srgbClr val="FFC000"/>
    <a:srgbClr val="ED7D31"/>
    <a:srgbClr val="FFD966"/>
    <a:srgbClr val="EF8D4B"/>
    <a:srgbClr val="F79431"/>
    <a:srgbClr val="FFC2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6154" autoAdjust="0"/>
  </p:normalViewPr>
  <p:slideViewPr>
    <p:cSldViewPr>
      <p:cViewPr varScale="1">
        <p:scale>
          <a:sx n="110" d="100"/>
          <a:sy n="110" d="100"/>
        </p:scale>
        <p:origin x="612" y="78"/>
      </p:cViewPr>
      <p:guideLst>
        <p:guide orient="horz" pos="2357"/>
        <p:guide pos="392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7.fntdata"/><Relationship Id="rId98" Type="http://schemas.openxmlformats.org/officeDocument/2006/relationships/font" Target="fonts/font6.fntdata"/><Relationship Id="rId97" Type="http://schemas.openxmlformats.org/officeDocument/2006/relationships/font" Target="fonts/font5.fntdata"/><Relationship Id="rId96" Type="http://schemas.openxmlformats.org/officeDocument/2006/relationships/font" Target="fonts/font4.fntdata"/><Relationship Id="rId95" Type="http://schemas.openxmlformats.org/officeDocument/2006/relationships/font" Target="fonts/font3.fntdata"/><Relationship Id="rId94" Type="http://schemas.openxmlformats.org/officeDocument/2006/relationships/font" Target="fonts/font2.fntdata"/><Relationship Id="rId93" Type="http://schemas.openxmlformats.org/officeDocument/2006/relationships/font" Target="fonts/font1.fntdata"/><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Master" Target="slideMasters/slideMaster8.xml"/><Relationship Id="rId89" Type="http://schemas.openxmlformats.org/officeDocument/2006/relationships/handoutMaster" Target="handoutMasters/handoutMaster1.xml"/><Relationship Id="rId88" Type="http://schemas.openxmlformats.org/officeDocument/2006/relationships/slide" Target="slides/slide72.xml"/><Relationship Id="rId87" Type="http://schemas.openxmlformats.org/officeDocument/2006/relationships/slide" Target="slides/slide71.xml"/><Relationship Id="rId86" Type="http://schemas.openxmlformats.org/officeDocument/2006/relationships/slide" Target="slides/slide70.xml"/><Relationship Id="rId85" Type="http://schemas.openxmlformats.org/officeDocument/2006/relationships/slide" Target="slides/slide69.xml"/><Relationship Id="rId84" Type="http://schemas.openxmlformats.org/officeDocument/2006/relationships/slide" Target="slides/slide68.xml"/><Relationship Id="rId83" Type="http://schemas.openxmlformats.org/officeDocument/2006/relationships/slide" Target="slides/slide67.xml"/><Relationship Id="rId82" Type="http://schemas.openxmlformats.org/officeDocument/2006/relationships/slide" Target="slides/slide66.xml"/><Relationship Id="rId81" Type="http://schemas.openxmlformats.org/officeDocument/2006/relationships/slide" Target="slides/slide65.xml"/><Relationship Id="rId80" Type="http://schemas.openxmlformats.org/officeDocument/2006/relationships/slide" Target="slides/slide64.xml"/><Relationship Id="rId8" Type="http://schemas.openxmlformats.org/officeDocument/2006/relationships/slideMaster" Target="slideMasters/slideMaster7.xml"/><Relationship Id="rId79" Type="http://schemas.openxmlformats.org/officeDocument/2006/relationships/slide" Target="slides/slide63.xml"/><Relationship Id="rId78" Type="http://schemas.openxmlformats.org/officeDocument/2006/relationships/slide" Target="slides/slide62.xml"/><Relationship Id="rId77" Type="http://schemas.openxmlformats.org/officeDocument/2006/relationships/slide" Target="slides/slide61.xml"/><Relationship Id="rId76" Type="http://schemas.openxmlformats.org/officeDocument/2006/relationships/slide" Target="slides/slide60.xml"/><Relationship Id="rId75" Type="http://schemas.openxmlformats.org/officeDocument/2006/relationships/slide" Target="slides/slide59.xml"/><Relationship Id="rId74" Type="http://schemas.openxmlformats.org/officeDocument/2006/relationships/slide" Target="slides/slide58.xml"/><Relationship Id="rId73" Type="http://schemas.openxmlformats.org/officeDocument/2006/relationships/slide" Target="slides/slide57.xml"/><Relationship Id="rId72" Type="http://schemas.openxmlformats.org/officeDocument/2006/relationships/slide" Target="slides/slide56.xml"/><Relationship Id="rId71" Type="http://schemas.openxmlformats.org/officeDocument/2006/relationships/slide" Target="slides/slide55.xml"/><Relationship Id="rId70" Type="http://schemas.openxmlformats.org/officeDocument/2006/relationships/slide" Target="slides/slide54.xml"/><Relationship Id="rId7" Type="http://schemas.openxmlformats.org/officeDocument/2006/relationships/slideMaster" Target="slideMasters/slideMaster6.xml"/><Relationship Id="rId69" Type="http://schemas.openxmlformats.org/officeDocument/2006/relationships/slide" Target="slides/slide53.xml"/><Relationship Id="rId68" Type="http://schemas.openxmlformats.org/officeDocument/2006/relationships/slide" Target="slides/slide52.xml"/><Relationship Id="rId67" Type="http://schemas.openxmlformats.org/officeDocument/2006/relationships/slide" Target="slides/slide51.xml"/><Relationship Id="rId66" Type="http://schemas.openxmlformats.org/officeDocument/2006/relationships/slide" Target="slides/slide50.xml"/><Relationship Id="rId65" Type="http://schemas.openxmlformats.org/officeDocument/2006/relationships/slide" Target="slides/slide49.xml"/><Relationship Id="rId64" Type="http://schemas.openxmlformats.org/officeDocument/2006/relationships/slide" Target="slides/slide48.xml"/><Relationship Id="rId63" Type="http://schemas.openxmlformats.org/officeDocument/2006/relationships/slide" Target="slides/slide47.xml"/><Relationship Id="rId62" Type="http://schemas.openxmlformats.org/officeDocument/2006/relationships/slide" Target="slides/slide46.xml"/><Relationship Id="rId61" Type="http://schemas.openxmlformats.org/officeDocument/2006/relationships/slide" Target="slides/slide45.xml"/><Relationship Id="rId60" Type="http://schemas.openxmlformats.org/officeDocument/2006/relationships/slide" Target="slides/slide44.xml"/><Relationship Id="rId6" Type="http://schemas.openxmlformats.org/officeDocument/2006/relationships/slideMaster" Target="slideMasters/slideMaster5.xml"/><Relationship Id="rId59" Type="http://schemas.openxmlformats.org/officeDocument/2006/relationships/slide" Target="slides/slide43.xml"/><Relationship Id="rId58" Type="http://schemas.openxmlformats.org/officeDocument/2006/relationships/slide" Target="slides/slide42.xml"/><Relationship Id="rId57" Type="http://schemas.openxmlformats.org/officeDocument/2006/relationships/slide" Target="slides/slide41.xml"/><Relationship Id="rId56" Type="http://schemas.openxmlformats.org/officeDocument/2006/relationships/slide" Target="slides/slide40.xml"/><Relationship Id="rId55" Type="http://schemas.openxmlformats.org/officeDocument/2006/relationships/slide" Target="slides/slide39.xml"/><Relationship Id="rId54" Type="http://schemas.openxmlformats.org/officeDocument/2006/relationships/slide" Target="slides/slide38.xml"/><Relationship Id="rId53" Type="http://schemas.openxmlformats.org/officeDocument/2006/relationships/slide" Target="slides/slide37.xml"/><Relationship Id="rId52" Type="http://schemas.openxmlformats.org/officeDocument/2006/relationships/slide" Target="slides/slide36.xml"/><Relationship Id="rId51" Type="http://schemas.openxmlformats.org/officeDocument/2006/relationships/slide" Target="slides/slide35.xml"/><Relationship Id="rId50" Type="http://schemas.openxmlformats.org/officeDocument/2006/relationships/slide" Target="slides/slide34.xml"/><Relationship Id="rId5" Type="http://schemas.openxmlformats.org/officeDocument/2006/relationships/slideMaster" Target="slideMasters/slideMaster4.xml"/><Relationship Id="rId49" Type="http://schemas.openxmlformats.org/officeDocument/2006/relationships/slide" Target="slides/slide33.xml"/><Relationship Id="rId48" Type="http://schemas.openxmlformats.org/officeDocument/2006/relationships/slide" Target="slides/slide32.xml"/><Relationship Id="rId47" Type="http://schemas.openxmlformats.org/officeDocument/2006/relationships/slide" Target="slides/slide31.xml"/><Relationship Id="rId46" Type="http://schemas.openxmlformats.org/officeDocument/2006/relationships/slide" Target="slides/slide30.xml"/><Relationship Id="rId45" Type="http://schemas.openxmlformats.org/officeDocument/2006/relationships/slide" Target="slides/slide29.xml"/><Relationship Id="rId44" Type="http://schemas.openxmlformats.org/officeDocument/2006/relationships/slide" Target="slides/slide28.xml"/><Relationship Id="rId43" Type="http://schemas.openxmlformats.org/officeDocument/2006/relationships/slide" Target="slides/slide27.xml"/><Relationship Id="rId42" Type="http://schemas.openxmlformats.org/officeDocument/2006/relationships/slide" Target="slides/slide26.xml"/><Relationship Id="rId41" Type="http://schemas.openxmlformats.org/officeDocument/2006/relationships/slide" Target="slides/slide25.xml"/><Relationship Id="rId40" Type="http://schemas.openxmlformats.org/officeDocument/2006/relationships/slide" Target="slides/slide24.xml"/><Relationship Id="rId4" Type="http://schemas.openxmlformats.org/officeDocument/2006/relationships/slideMaster" Target="slideMasters/slideMaster3.xml"/><Relationship Id="rId39" Type="http://schemas.openxmlformats.org/officeDocument/2006/relationships/slide" Target="slides/slide23.xml"/><Relationship Id="rId38" Type="http://schemas.openxmlformats.org/officeDocument/2006/relationships/slide" Target="slides/slide22.xml"/><Relationship Id="rId37" Type="http://schemas.openxmlformats.org/officeDocument/2006/relationships/slide" Target="slides/slide21.xml"/><Relationship Id="rId36" Type="http://schemas.openxmlformats.org/officeDocument/2006/relationships/slide" Target="slides/slide20.xml"/><Relationship Id="rId35" Type="http://schemas.openxmlformats.org/officeDocument/2006/relationships/slide" Target="slides/slide19.xml"/><Relationship Id="rId34" Type="http://schemas.openxmlformats.org/officeDocument/2006/relationships/slide" Target="slides/slide18.xml"/><Relationship Id="rId33" Type="http://schemas.openxmlformats.org/officeDocument/2006/relationships/slide" Target="slides/slide17.xml"/><Relationship Id="rId32" Type="http://schemas.openxmlformats.org/officeDocument/2006/relationships/slide" Target="slides/slide16.xml"/><Relationship Id="rId31" Type="http://schemas.openxmlformats.org/officeDocument/2006/relationships/slide" Target="slides/slide15.xml"/><Relationship Id="rId30" Type="http://schemas.openxmlformats.org/officeDocument/2006/relationships/slide" Target="slides/slide14.xml"/><Relationship Id="rId3" Type="http://schemas.openxmlformats.org/officeDocument/2006/relationships/slideMaster" Target="slideMasters/slideMaster2.xml"/><Relationship Id="rId29" Type="http://schemas.openxmlformats.org/officeDocument/2006/relationships/slide" Target="slides/slide13.xml"/><Relationship Id="rId28" Type="http://schemas.openxmlformats.org/officeDocument/2006/relationships/slide" Target="slides/slide12.xml"/><Relationship Id="rId27" Type="http://schemas.openxmlformats.org/officeDocument/2006/relationships/slide" Target="slides/slide11.xml"/><Relationship Id="rId26" Type="http://schemas.openxmlformats.org/officeDocument/2006/relationships/slide" Target="slides/slide10.xml"/><Relationship Id="rId25" Type="http://schemas.openxmlformats.org/officeDocument/2006/relationships/slide" Target="slides/slide9.xml"/><Relationship Id="rId24" Type="http://schemas.openxmlformats.org/officeDocument/2006/relationships/slide" Target="slides/slide8.xml"/><Relationship Id="rId23" Type="http://schemas.openxmlformats.org/officeDocument/2006/relationships/slide" Target="slides/slide7.xml"/><Relationship Id="rId22" Type="http://schemas.openxmlformats.org/officeDocument/2006/relationships/slide" Target="slides/slide6.xml"/><Relationship Id="rId21" Type="http://schemas.openxmlformats.org/officeDocument/2006/relationships/slide" Target="slides/slide5.xml"/><Relationship Id="rId20" Type="http://schemas.openxmlformats.org/officeDocument/2006/relationships/slide" Target="slides/slide4.xml"/><Relationship Id="rId2" Type="http://schemas.openxmlformats.org/officeDocument/2006/relationships/theme" Target="theme/theme1.xml"/><Relationship Id="rId19" Type="http://schemas.openxmlformats.org/officeDocument/2006/relationships/slide" Target="slides/slide3.xml"/><Relationship Id="rId18" Type="http://schemas.openxmlformats.org/officeDocument/2006/relationships/slide" Target="slides/slide2.xml"/><Relationship Id="rId17" Type="http://schemas.openxmlformats.org/officeDocument/2006/relationships/notesMaster" Target="notesMasters/notesMaster1.xml"/><Relationship Id="rId16" Type="http://schemas.openxmlformats.org/officeDocument/2006/relationships/slide" Target="slides/slide1.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1" Type="http://schemas.openxmlformats.org/officeDocument/2006/relationships/font" Target="fonts/font9.fntdata"/><Relationship Id="rId100" Type="http://schemas.openxmlformats.org/officeDocument/2006/relationships/font" Target="fonts/font8.fntdata"/><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6.wmf"/><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66.wmf"/><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definitions>
  <inkml:trace contextRef="#ctx0" brushRef="#br0">7232 6632,'18'0,"-1"0,1 0,-18 0,35 0,0 0,1 0,-1 0,0 0,-17 0,17 0,-17 0,-1 0,1 0,-18 0,18 0,-18 0,17 0,1 0,-18 0,18 0,-18 0,17 0,1 0,-18 0,18 0,-18 0,17 0,-17 0,35 0,-17 0,0 0,35 0,-36 0,1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brush xml:id="br3">
      <inkml:brushProperty name="width" value="0.0352779998779297" units="cm"/>
      <inkml:brushProperty name="height" value="0.0352779998779297" units="cm"/>
      <inkml:brushProperty name="color" value="#000000"/>
      <inkml:brushProperty name="fitToCurve" value="1"/>
    </inkml:brush>
  </inkml:definitions>
  <inkml:trace contextRef="#ctx0" brushRef="#br0">27675 8237,'0'0,"18"18,-18 0,0-1,18 19,-1-1,-17 0,0-35,18 18,0-18,-18 0,0 0,0-18,-18 0,18 18,0-17,-18 17,18 0,0-18,0 18,-17 0,17 0,-18 0,18 0,-18 18,18-18,0 17,0 1,0-18,0 18,18-18,0-18,-1 0,-17-17,0 35,0-17,0 34,0 18,0-17,0 0,0-1,0-17,0 18,18-18,0 0,-1-35,1 35,-18-18,0 18,0-18</inkml:trace>
  <inkml:trace contextRef="#ctx0" brushRef="#br1">27711 8449,'0'18,"0"-1,0 1,-18-18,18 18,0-1,0 1,0-18,0 18,-18-1,18 1,0-18,0 17,0-17,-17 36,17-36,0 17,-18-17,18 36,0-19,0 1,0 0,0-1,-17-17,17 18,0-1,0-17,0 18,0 0,0 17,0-35,-18 18,18-18,0 17,0 1,0 0,0-18,0 17,0 1,0-18,0 17,-18-17</inkml:trace>
  <inkml:trace contextRef="#ctx0" brushRef="#br2">27517 8837,'0'18,"17"-1,-17 1,18 17,-18-17,0 0,0 34,0-16,18-19,-18 19,0-1,0-17,0-1,17 19,-17-19,0 1,0-1,0-17,0 0,18 0,-18 0,18-17,17-18,-35 35,17-36,-17 36,0-17,36-1,-36 0,0 18,0-17,17 17</inkml:trace>
  <inkml:trace contextRef="#ctx0" brushRef="#br3">27728 8484,'-17'0,"17"0,-36 0,36 0,-17 0,17 18,-18-18,1 0,-1 18,-17-18,-1 35,1-35,17 18,-17-18,17 17,1-17,-1 0,18 0,-17 18,-1-18,0 17,1-17,-19 18,19 0,-1-18,18 0,-18 0,18 17,-17-17,-1 0,-17 0,17 18,1 0,-1-18,18 0,-18 0,1 0,17 0,0 17,-18-17,18 0,18 18,-18 0,17-18,1 0,0 17,35 1,-53-18,35 0,0 35,36-17,-54-18,19 0,-1 0,0 17,-17 1,-1-18,-17 0,36 0,-1 18,-17-18,17 0,18 0,-18 0,0 0,-17 0,0 17,-1-17,1 0,0 0,-1 0,-17 0,18 0,-18 0,0 18,17-18,1 0,17 18,-17-18,-18 0,18 0,-1 0,-17 0,0 0,-35 0,17 0,-35 17,18 1,0-18,-36 17,1 19,-1-19,-17 1,35 0,0-18,0 0,18 0,17 17,-17-17,35 18,-35-18,35 18,-18-18,1 0,17 17,-18-17,-17 18,17-18,-17 18,17-18,0 0,-17 17,18 1,-1-18,18 0,-18 0,18 17,36-17,-19 0,1 0,17 0,-17 0,17 18,0-18,18 0,-18 0,1 18,-1-1,-17-17,-1 18,19-18,-1 0,-18 0,1 0,0 18,-1-18,36 0,-35 17,17 1,18 0,0-18,-18 0,-17 17,0-17,17 18,-35-18,18 17,-1-17,18 18,1-18,-19 18,36-1,-17 1,-19-18,1 0,-18 18,17-18,1 0,-18 0,0 0,18 0,-18 17,0-17,0 18,-18-18,0 0,-17 0,0 0,-18-18,18 18,-18 0,18 0,17 0,-35 0,53 0,-18 0,-17 0,17 0,1 0,-18 0,-1 0,-17 0,18 0,0 0,-1 18,19-18,-1 0,-17 0,0 0,17 0,-17 0,-36 18,36-18,0 17,-1-17,1 0,17 0,1 0,-1 0,18 0,-17 0,17 0,-18 0,0 0,18 0,0 0,18 0,-18 18,35-1,18-17,0 18,0 17,0-17,35 0,-17-1,-19 1,1 0,-35-1,17-17,1 0,-36 18,17-18,19 18,-19-18,18 0,1 17,17 1,-18-18,-17 0,-1 0,1 0,-18 17,17-17,1 0,0 18,17-18,-35 0,18 18,-18-18,-18 0,-17 0,-18 0,-18 0,1 0,-18 0,-1 0,19 0,17-18,18 18,-18 0,0 0,35 0,-17 0,0 0,-18 0,-18-18,36 18,0 0,-18 0,35 0,0 0,1 0,-1 0,18 0,-18 0,1 0,17 0,-18 0,0 0,18 0,0 18,0-18,36 18,-19-1,19-17,-19 36,19-19,-1 1,0 17,0-17,18 17,-17 0,-1-17,18 0,0 17,-18-17,0-18,1 0,-36 0,17 17,-17-17,0 18,18-18,-18 0,17 0,1 17,-18-17,18 0,-18 18,17-18,-17 18,18-18,-18 0,0 0,18 0,-18 17,0-17</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definitions>
  <inkml:trace contextRef="#ctx0" brushRef="#br0">25559 11095,'-18'0,"0"18,1-1,-18 18,-1-17,1 0,0 17,-1-35,36 0,-35 18,35-1,0-17,0 18,0-18,0 0,-17 18,17-18,0 17,-18-17,18 18,-18-18,36 0,-18 0,0 0,18 0,17 0,-18 0,1 17,0-17,-1 0,1 0,-18 0,18 0,-1 0,1 0,-18 0,35 0,-17 0,-1 0,1 0,-18 0,18 0,-1 0</inkml:trace>
  <inkml:trace contextRef="#ctx0" brushRef="#br1">25453 11289,'0'0,"0"-18,18 18,-1-17,18-1,-17-17,17 17,1 18,-1-35,-17 35,17-18,-35 18,0 0,18 0,-18-17,17 17,1 0,-18 0,17 0,-17 0,0-18</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definitions>
  <inkml:trace contextRef="#ctx0" brushRef="#br0">27781 8396,'0'-18</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529169998168945" units="cm"/>
      <inkml:brushProperty name="height" value="0.0529169998168945" units="cm"/>
      <inkml:brushProperty name="color" value="#ff0000"/>
      <inkml:brushProperty name="fitToCurve" value="1"/>
    </inkml:brush>
    <inkml:brush xml:id="br3">
      <inkml:brushProperty name="width" value="0.0529169998168945" units="cm"/>
      <inkml:brushProperty name="height" value="0.0529169998168945" units="cm"/>
      <inkml:brushProperty name="color" value="#ff0000"/>
      <inkml:brushProperty name="fitToCurve" value="1"/>
    </inkml:brush>
    <inkml:brush xml:id="br4">
      <inkml:brushProperty name="width" value="0.0529169998168945" units="cm"/>
      <inkml:brushProperty name="height" value="0.0529169998168945" units="cm"/>
      <inkml:brushProperty name="color" value="#ff0000"/>
      <inkml:brushProperty name="fitToCurve" value="1"/>
    </inkml:brush>
    <inkml:brush xml:id="br5">
      <inkml:brushProperty name="width" value="0.0529169998168945" units="cm"/>
      <inkml:brushProperty name="height" value="0.0529169998168945" units="cm"/>
      <inkml:brushProperty name="color" value="#ff0000"/>
      <inkml:brushProperty name="fitToCurve" value="1"/>
    </inkml:brush>
  </inkml:definitions>
  <inkml:trace contextRef="#ctx0" brushRef="#br0">6385 12400,'0'0,"0"18,0-18,0 17,0 1,0-18,18 18,-18-18,0 17,0 1,0-18,0 18,0-18,0 17,0-17,0 18,0 0,0-18,0 17,0-17,18 18,-18-1,0-17,0 18,0-18,0 18,0-18,0 17,0 1,0-18,0 18,0-18,0 17,0 1,0-18,0 18,0-18,0 17,0-17,0 18,0-1,0-17,0 18,0-18,0 18,0-1,0-17,17 0,-17 18,0-18,0 18,0-18,0-18,0 0,0 18,0-17,0 17,0-18,0 18,0-18,0 1,0 17,0-18,0 18,0-17,18 17,-18-18,0 18,0-18,17 18,-17 0,18-17,-18-1,0 18,18 0,-18-18,0 18,17-17,1 17,0 0,-18 0,17 0,-17 0,18-18,0 18,-18 0,17 0,1 0,-18 0,0 18,0-18,0 17,18-17,-18 18,0-18,0 18,0-18,17 0,-17 17,0 1,0-18,0 18,0-18,0 0,0 17,18-17,-18 0,17 18,-17-1,0-17,0 18,0-18,0 0,18 0,-18 18,0-1,0-17,18 0,-18 0,0 0,17 0,1 0,-18 0,18 0,-18 0,17 0,1 0,-18-17,0 17,0 0</inkml:trace>
  <inkml:trace contextRef="#ctx0" brushRef="#br1">5697 11994,'0'0,"0"-17,0-1,0 18,-17-17,17 17,-18-18,18 0,0 18,0-17,-18 17,18 0,0-18,-17 18,17-18,0 18,-18 0,18 0,-17-17,17 17,-18 0,18 0,-18 0,1-18,-1 18,18 0,-18 0,1 0,-1 0,18 0,0 0,-18 18,1-18,17 0,0 17,-18-17,18 18,-17 0,-1-18,18 17,0-17,0 18,-18 0,18-1,0 1,-17-18,-1 17,18 1,0-18,0 18,0 17,0-17,0-1,0 1,0 0,0-1,0-17,0 35,18-35,-18 18,0-18,17 0,1 35,-18-17,0-18,18 18,-1-18,1 0,-18 0,35 17,-35-17,18 0,17 0,-35 0,18 0,-18 0,35 0,-35-17,18-1,-1 18,1 0,-1-18,19 1,-19-1,-17 0,18 18,-18 0,0-17,18 17,-18-18,0 18,0 0,0-17,0-1,0 18,0-18,17 1,-17-1,0 18,0-18,0 18,0-17,0-1,0 18,0-18,0 18,0-17,0-1,0 18,0-17,0 17,0-18,0 18,0-18,0 18,0 0,0 18,0-18,-17 18,17-1,0-17,0 18,-18-18,18 35,0-35,0 18,0-18,0 35,0-35,0 18,0-1,0 1,0-18,0 18,0-18,0 17,0 1,0-18,0 17,0-17,18 0,-18 18,17-18,-17 0,18 0,-18 0,18 18,-18-1,0-17,17 0,-17 0,18 0,-1 0,-17 0,18 0,-18 0,18 0,-1 0,-17 0,18 0,-18-17</inkml:trace>
  <inkml:trace contextRef="#ctx0" brushRef="#br2">3087 11853,'-35'18,"17"0,-17-18,17 17,0 1,1 0,-1-18,18 0,-18 17,1-17,-1 18,18-1,-35 1,35 0,-35 17,-1-17,-17 35,36-53,-1 35,18-35,0 0,0 17,-18-17,18 18,0 0,0-18,18 35,-18-35,18 18,-18-1,35 1,-17 0,-1 17,1-17,0-1,-1-17,-17 18,0-18,18 0,-18 0,18 0,-18 17,17-17,1 0,-1 18,1-18,-18 0</inkml:trace>
  <inkml:trace contextRef="#ctx0" brushRef="#br3">2875 12206,'0'0,"18"0,17 0,0 0,1 0,34 0,18 18,-35-18,18 17,-1-17,36 18,-35-18,52 0,-17 0,18 0,-36 0,-18 0,1-18,-18 18,-36 0,1 0,17 0,1 0,-19 0,19 0,16 0,-34 0,17 0,-17 0,17 18,-35-18,18 0,0 0,-1 0,1 0,-1 0,-17 0,18 0,0 0,-18 0,17 0,1 0,0 18,17-18,-17 0,-1 0,-17 0</inkml:trace>
  <inkml:trace contextRef="#ctx0" brushRef="#br4">1852 11448,'-18'0,"1"0,-1 0,18 0,-17 0,-1 17,18-17,-18 18,18-18,-17 0,-1 18,0-1,1 1,17-1,-18-17,18 0,0 18,0-18,0 18,0-1,0-17,-18 18,18-18,0 18,0-18,0 17,0 1,0-18,0 18,0-18,18 17,-18 1,18 0,-1-18,1 17,0 1,-1-1,1 1,0 0,17-1,-35 1,35 0,-35-1,18-17,-1 0,1 36,-18-36,0 17,35-17,-35 18,0-18,18 17,-18 1,0-18,18 0,-18 18,0-1,0-17,17 0,-17 18,0-18,0 35,18-35,-18 36,0-36,0 17,0 1,0-1,0 1,0-18,0 35,0-35,0 18,0 0,0-1,0-17,-18 18,1-18,17 35,-18-17,0 17,-17-17,17-1,-35 19,36-19,-18 1,35 0,-18-18,18 0,-18 0,18 0,-17 0,-19 17,19 1,-36-18,18 0,17 0,0 0,1 0,-1 0,18 0,-18 0,1 0,-1 0,18 0,-18-18,1 18,-1-17,18-1,0 18,-18 0,1-18,17 1,0-1,-18 18,18-18,0 1,0-1,-17 18,17-17,0-1,0 0,0 1,0 17,0-18,0 0,0 18,0-17,0 17,0-18,17 18,-17-18,18 18,-1-17,-17 17,18-18,-18 0,0 18,18 0,-18-17,17 17,-17 0,0 0,18-18,0 1,-1 17,-17 0,0 0,18 0,-18-18,0 18,0 0,18 0,-1 0,-17-18,18 18,0 0,-1-17,1-1,-18 18,17 0,1-18,0 18,-1 0,-17 0,18 0,-18 0,18 0,-1-17,-17 17,18 0,-18-18,18 18,-18 0,0 0,17 0,1 0,-18-18,17 18,-17 0,0 0</inkml:trace>
  <inkml:trace contextRef="#ctx0" brushRef="#br5">2134 12065,'0'18,"0"-18,0 17,0-17,0 36,0-36,0 17,0-17,0 35,0-35,0 36,0-19,0 1,0 0,0 17,0-17,0-1,0-17,0 18,0-18,0 35,-17-35,17 35,-18-17,18 17,0-17,-18 0,18-1,0 19,-17-19,17 1,-18-18,18 17,0 1,0 0,0-1,0-17,-18 36,18-19,0 1,0 0,0-1,0 1,0-18,0 17,-17-17,17 18,0-18,-18 0,18 0,0-35,0 35,0-18,0 1,0-1,0 18,0-18,0 18,18-17,-18-1,0-17,17 35,-17-18,0 18,18-18,-18 1,18 17,-18-18,0 18,17-17,-17 17,0-18,18 0,-18 18,0-17,35-1,-35 18,0 0,18-18,0 18,-18 0,0-17,17 17,-17 0,18 0,0 0,-18 0,17 0,-17 0,0 0,18 0,-18 17,0 1,0 0,0-1,0 1,0-18,0 18,0-1,0 1,0-18,0 17,0-17,0 18,0 0,0 17,0-17,0-18,0 17,0 1,0-18,0 18,0-18,0 0,17 0,-17 17,0 1,18-18,-18 0,0 17,0-17,18 0,-18 18,0-18,0 0,17 0,1 0,-18 0,18 0,-18 0,17 0,-17 0,18 0,0 0,-18 0,0-18,17 18</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529169998168945" units="cm"/>
      <inkml:brushProperty name="height" value="0.0529169998168945" units="cm"/>
      <inkml:brushProperty name="color" value="#ff0000"/>
      <inkml:brushProperty name="fitToCurve" value="1"/>
    </inkml:brush>
    <inkml:brush xml:id="br1">
      <inkml:brushProperty name="width" value="0.0529169998168945" units="cm"/>
      <inkml:brushProperty name="height" value="0.0529169998168945" units="cm"/>
      <inkml:brushProperty name="color" value="#ff0000"/>
      <inkml:brushProperty name="fitToCurve" value="1"/>
    </inkml:brush>
    <inkml:brush xml:id="br2">
      <inkml:brushProperty name="width" value="0.0529169998168945" units="cm"/>
      <inkml:brushProperty name="height" value="0.0529169998168945" units="cm"/>
      <inkml:brushProperty name="color" value="#ff0000"/>
      <inkml:brushProperty name="fitToCurve" value="1"/>
    </inkml:brush>
    <inkml:brush xml:id="br3">
      <inkml:brushProperty name="width" value="0.0529169998168945" units="cm"/>
      <inkml:brushProperty name="height" value="0.0529169998168945" units="cm"/>
      <inkml:brushProperty name="color" value="#ff0000"/>
      <inkml:brushProperty name="fitToCurve" value="1"/>
    </inkml:brush>
  </inkml:definitions>
  <inkml:trace contextRef="#ctx0" brushRef="#br0">3739 7726,'0'0,"-35"0,35 0,-53 17,18 1,17-18,-17 18,17-1,1 1,-1-18,1 0,17 0,-18 0,18 18,0-18,-18 0,1 0,17 35,0-35,0 0,0 18,-18-18,18 17,0-17,0 18,0 0,0-18,0 17,0-17,0 35,0-35,18 18,-18-18,17 35,-17-35,18 18,-18-18,18 0,-18 0</inkml:trace>
  <inkml:trace contextRef="#ctx0" brushRef="#br1">3528 7938,'17'0,"1"0,0 0,17 0,0 17,1-17,-19 18,18-18,1 0,17 17,-18 1,18-18,0 18,0-18,0 0,0 0,-18 0,0 0,-17 0,17 0,-17 0,-1 0,1 0,-18 17,0-17,18 0,-18 0,17 0,-17 0,18 18,-18-18,17 18,-17-18,18 0,0 0,-18 0,17 0,19 0,-19 17,36 1,0-18,-18 18,18-1,-35 1,17-18,-35 0,18 0,-18 17</inkml:trace>
  <inkml:trace contextRef="#ctx0" brushRef="#br2">2999 7214,'0'0,"0"-17,-18 17,18 0,-18 0,1 0,-1-18,0 18,18 0,-17-18,-1 18,18 0,-17 0,17 0,-18 0,0 0,18 0,-17 0,17 0,-18 0,0 0,1 18,-1-18,18 18,0-1,0-17,-18 18,1 0,17-1,0-17,0 18,0 0,0-1,0 1,0-1,0-17,0 18,0-18,0 18,0-1,0-17,17 18,-17 0,0-1,18-17,0 18,-18-18,0 18,17-18,1 17,0 1,-1-18,-17 17,18 1,0-18,-1 0,1 18,-18-18,17 17,-17 1,0-18,18 18,-18-18,18 17,-18 1,17-18,-17 0,0 18,18-1,-18 1,0-1,18-17,-18 18,17 0,-17 17,0-35,0 35,0-35,0 18,0-18,0 18,0-1,0-17,0 18,0-18,0 35,0-35,-17 18,17-18,-18 17,18-17,-18 18,1 0,-19-18,36 0,-35 17,18-17,17 18,-36-18,36 0,0 0,-17 0,-19 0,36 0,-35 0,17 0,18 0,-17 0,-1 0,0 0,1-18,17 18,-18 0,18 0,-17-17,-1 17,18-18,0 18,-18-18,18 18,-17-17,17 17,0-18,0 18,-18-35,18 35,0-35,-18 35,18-18,0 0,0 1,0 17,0-18,0 18,0-35,18 35,-18-18,0 18,18 0,-1-18,-17 1,18 17,-18-18,18 18,-1-17,1 17,-18-18,17 18,-17 0,18-18,0 18,-18 0,17-17,-17 17,18 0,0 0,-18 0,17-18,-17 18,18 0</inkml:trace>
  <inkml:trace contextRef="#ctx0" brushRef="#br3">3175 6950,'-18'0,"18"0,-17 0,-1 0,18 17,-18 1,18-18,0 35,0-35,-17 18,17 17,-18-35,18 35,0-35,0 18,0 0,0-1,-17-17,17 18,0 0,0-1,0 1,0-18,0 18,0-1,0-17,17 18,1-18,-18 0,0 0,17 0,-17 0,36 0,-19 0,19 0,-19 0,19 0,-36 0,35-18,-18 18,-17 0,0-17,18-1,-18 18,0-18,0 18,18-17,-18-1,0 0,0 1,0-1,0 0,0 18,0-35,0 35,0-17,0 17,0-18,-18 18,18-18,0 18,0 0,0-17,-18 17,18-18,0 18,-17 0,17 0,0 0,-18 0,1 0,-1 0,0 0,1 0,17 0,-18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529169998168945" units="cm"/>
      <inkml:brushProperty name="height" value="0.0529169998168945" units="cm"/>
      <inkml:brushProperty name="color" value="#ff0000"/>
      <inkml:brushProperty name="fitToCurve" value="1"/>
    </inkml:brush>
  </inkml:definitions>
  <inkml:trace contextRef="#ctx0" brushRef="#br0">9454 9313</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529169998168945" units="cm"/>
      <inkml:brushProperty name="height" value="0.0529169998168945" units="cm"/>
      <inkml:brushProperty name="color" value="#ff0000"/>
      <inkml:brushProperty name="fitToCurve" value="1"/>
    </inkml:brush>
    <inkml:brush xml:id="br3">
      <inkml:brushProperty name="width" value="0.0529169998168945" units="cm"/>
      <inkml:brushProperty name="height" value="0.0529169998168945" units="cm"/>
      <inkml:brushProperty name="color" value="#ff0000"/>
      <inkml:brushProperty name="fitToCurve" value="1"/>
    </inkml:brush>
    <inkml:brush xml:id="br4">
      <inkml:brushProperty name="width" value="0.0529169998168945" units="cm"/>
      <inkml:brushProperty name="height" value="0.0529169998168945" units="cm"/>
      <inkml:brushProperty name="color" value="#ff0000"/>
      <inkml:brushProperty name="fitToCurve" value="1"/>
    </inkml:brush>
    <inkml:brush xml:id="br5">
      <inkml:brushProperty name="width" value="0.0529169998168945" units="cm"/>
      <inkml:brushProperty name="height" value="0.0529169998168945" units="cm"/>
      <inkml:brushProperty name="color" value="#ff0000"/>
      <inkml:brushProperty name="fitToCurve" value="1"/>
    </inkml:brush>
  </inkml:definitions>
  <inkml:trace contextRef="#ctx0" brushRef="#br0">6385 12400,'0'0,"0"18,0-18,0 17,0 1,0-18,18 18,-18-18,0 17,0 1,0-18,0 18,0-18,0 17,0-17,0 18,0 0,0-18,0 17,0-17,18 18,-18-1,0-17,0 18,0-18,0 18,0-18,0 17,0 1,0-18,0 18,0-18,0 17,0 1,0-18,0 18,0-18,0 17,0-17,0 18,0-1,0-17,0 18,0-18,0 18,0-1,0-17,17 0,-17 18,0-18,0 18,0-18,0-18,0 0,0 18,0-17,0 17,0-18,0 18,0-18,0 1,0 17,0-18,0 18,0-17,18 17,-18-18,0 18,0-18,17 18,-17 0,18-17,-18-1,0 18,18 0,-18-18,0 18,17-17,1 17,0 0,-18 0,17 0,-17 0,18-18,0 18,-18 0,17 0,1 0,-18 0,0 18,0-18,0 17,18-17,-18 18,0-18,0 18,0-18,17 0,-17 17,0 1,0-18,0 18,0-18,0 0,0 17,18-17,-18 0,17 18,-17-1,0-17,0 18,0-18,0 0,18 0,-18 18,0-1,0-17,18 0,-18 0,0 0,17 0,1 0,-18 0,18 0,-18 0,17 0,1 0,-18-17,0 17,0 0</inkml:trace>
  <inkml:trace contextRef="#ctx0" brushRef="#br1">5697 11994,'0'0,"0"-17,0-1,0 18,-17-17,17 17,-18-18,18 0,0 18,0-17,-18 17,18 0,0-18,-17 18,17-18,0 18,-18 0,18 0,-17-17,17 17,-18 0,18 0,-18 0,1-18,-1 18,18 0,-18 0,1 0,-1 0,18 0,0 0,-18 18,1-18,17 0,0 17,-18-17,18 18,-17 0,-1-18,18 17,0-17,0 18,-18 0,18-1,0 1,-17-18,-1 17,18 1,0-18,0 18,0 17,0-17,0-1,0 1,0 0,0-1,0-17,0 35,18-35,-18 18,0-18,17 0,1 35,-18-17,0-18,18 18,-1-18,1 0,-18 0,35 17,-35-17,18 0,17 0,-35 0,18 0,-18 0,35 0,-35-17,18-1,-1 18,1 0,-1-18,19 1,-19-1,-17 0,18 18,-18 0,0-17,18 17,-18-18,0 18,0 0,0-17,0-1,0 18,0-18,17 1,-17-1,0 18,0-18,0 18,0-17,0-1,0 18,0-18,0 18,0-17,0-1,0 18,0-17,0 17,0-18,0 18,0-18,0 18,0 0,0 18,0-18,-17 18,17-1,0-17,0 18,-18-18,18 35,0-35,0 18,0-18,0 35,0-35,0 18,0-1,0 1,0-18,0 18,0-18,0 17,0 1,0-18,0 17,0-17,18 0,-18 18,17-18,-17 0,18 0,-18 0,18 18,-18-1,0-17,17 0,-17 0,18 0,-1 0,-17 0,18 0,-18 0,18 0,-1 0,-17 0,18 0,-18-17</inkml:trace>
  <inkml:trace contextRef="#ctx0" brushRef="#br2">3087 11853,'-35'18,"17"0,-17-18,17 17,0 1,1 0,-1-18,18 0,-18 17,1-17,-1 18,18-1,-35 1,35 0,-35 17,-1-17,-17 35,36-53,-1 35,18-35,0 0,0 17,-18-17,18 18,0 0,0-18,18 35,-18-35,18 18,-18-1,35 1,-17 0,-1 17,1-17,0-1,-1-17,-17 18,0-18,18 0,-18 0,18 0,-18 17,17-17,1 0,-1 18,1-18,-18 0</inkml:trace>
  <inkml:trace contextRef="#ctx0" brushRef="#br3">2875 12206,'0'0,"18"0,17 0,0 0,1 0,34 0,18 18,-35-18,18 17,-1-17,36 18,-35-18,52 0,-17 0,18 0,-36 0,-18 0,1-18,-18 18,-36 0,1 0,17 0,1 0,-19 0,19 0,16 0,-34 0,17 0,-17 0,17 18,-35-18,18 0,0 0,-1 0,1 0,-1 0,-17 0,18 0,0 0,-18 0,17 0,1 0,0 18,17-18,-17 0,-1 0,-17 0</inkml:trace>
  <inkml:trace contextRef="#ctx0" brushRef="#br4">1852 11448,'-18'0,"1"0,-1 0,18 0,-17 0,-1 17,18-17,-18 18,18-18,-17 0,-1 18,0-1,1 1,17-1,-18-17,18 0,0 18,0-18,0 18,0-1,0-17,-18 18,18-18,0 18,0-18,0 17,0 1,0-18,0 18,0-18,18 17,-18 1,18 0,-1-18,1 17,0 1,-1-1,1 1,0 0,17-1,-35 1,35 0,-35-1,18-17,-1 0,1 36,-18-36,0 17,35-17,-35 18,0-18,18 17,-18 1,0-18,18 0,-18 18,0-1,0-17,17 0,-17 18,0-18,0 35,18-35,-18 36,0-36,0 17,0 1,0-1,0 1,0-18,0 35,0-35,0 18,0 0,0-1,0-17,-18 18,1-18,17 35,-18-17,0 17,-17-17,17-1,-35 19,36-19,-18 1,35 0,-18-18,18 0,-18 0,18 0,-17 0,-19 17,19 1,-36-18,18 0,17 0,0 0,1 0,-1 0,18 0,-18 0,1 0,-1 0,18 0,-18-18,1 18,-1-17,18-1,0 18,-18 0,1-18,17 1,0-1,-18 18,18-18,0 1,0-1,-17 18,17-17,0-1,0 0,0 1,0 17,0-18,0 0,0 18,0-17,0 17,0-18,17 18,-17-18,18 18,-1-17,-17 17,18-18,-18 0,0 18,18 0,-18-17,17 17,-17 0,0 0,18-18,0 1,-1 17,-17 0,0 0,18 0,-18-18,0 18,0 0,18 0,-1 0,-17-18,18 18,0 0,-1-17,1-1,-18 18,17 0,1-18,0 18,-1 0,-17 0,18 0,-18 0,18 0,-1-17,-17 17,18 0,-18-18,18 18,-18 0,0 0,17 0,1 0,-18-18,17 18,-17 0,0 0</inkml:trace>
  <inkml:trace contextRef="#ctx0" brushRef="#br5">2134 12065,'0'18,"0"-18,0 17,0-17,0 36,0-36,0 17,0-17,0 35,0-35,0 36,0-19,0 1,0 0,0 17,0-17,0-1,0-17,0 18,0-18,0 35,-17-35,17 35,-18-17,18 17,0-17,-18 0,18-1,0 19,-17-19,17 1,-18-18,18 17,0 1,0 0,0-1,0-17,-18 36,18-19,0 1,0 0,0-1,0 1,0-18,0 17,-17-17,17 18,0-18,-18 0,18 0,0-35,0 35,0-18,0 1,0-1,0 18,0-18,0 18,18-17,-18-1,0-17,17 35,-17-18,0 18,18-18,-18 1,18 17,-18-18,0 18,17-17,-17 17,0-18,18 0,-18 18,0-17,35-1,-35 18,0 0,18-18,0 18,-18 0,0-17,17 17,-17 0,18 0,0 0,-18 0,17 0,-17 0,0 0,18 0,-18 17,0 1,0 0,0-1,0 1,0-18,0 18,0-1,0 1,0-18,0 17,0-17,0 18,0 0,0 17,0-17,0-18,0 17,0 1,0-18,0 18,0-18,0 0,17 0,-17 17,0 1,18-18,-18 0,0 17,0-17,18 0,-18 18,0-18,0 0,17 0,1 0,-18 0,18 0,-18 0,17 0,-17 0,18 0,0 0,-18 0,0-18,17 18</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529169998168945" units="cm"/>
      <inkml:brushProperty name="height" value="0.0529169998168945" units="cm"/>
      <inkml:brushProperty name="color" value="#ff0000"/>
      <inkml:brushProperty name="fitToCurve" value="1"/>
    </inkml:brush>
    <inkml:brush xml:id="br1">
      <inkml:brushProperty name="width" value="0.0529169998168945" units="cm"/>
      <inkml:brushProperty name="height" value="0.0529169998168945" units="cm"/>
      <inkml:brushProperty name="color" value="#ff0000"/>
      <inkml:brushProperty name="fitToCurve" value="1"/>
    </inkml:brush>
    <inkml:brush xml:id="br2">
      <inkml:brushProperty name="width" value="0.0529169998168945" units="cm"/>
      <inkml:brushProperty name="height" value="0.0529169998168945" units="cm"/>
      <inkml:brushProperty name="color" value="#ff0000"/>
      <inkml:brushProperty name="fitToCurve" value="1"/>
    </inkml:brush>
    <inkml:brush xml:id="br3">
      <inkml:brushProperty name="width" value="0.0529169998168945" units="cm"/>
      <inkml:brushProperty name="height" value="0.0529169998168945" units="cm"/>
      <inkml:brushProperty name="color" value="#ff0000"/>
      <inkml:brushProperty name="fitToCurve" value="1"/>
    </inkml:brush>
  </inkml:definitions>
  <inkml:trace contextRef="#ctx0" brushRef="#br0">3739 7726,'0'0,"-35"0,35 0,-53 17,18 1,17-18,-17 18,17-1,1 1,-1-18,1 0,17 0,-18 0,18 18,0-18,-18 0,1 0,17 35,0-35,0 0,0 18,-18-18,18 17,0-17,0 18,0 0,0-18,0 17,0-17,0 35,0-35,18 18,-18-18,17 35,-17-35,18 18,-18-18,18 0,-18 0</inkml:trace>
  <inkml:trace contextRef="#ctx0" brushRef="#br1">3528 7938,'17'0,"1"0,0 0,17 0,0 17,1-17,-19 18,18-18,1 0,17 17,-18 1,18-18,0 18,0-18,0 0,0 0,-18 0,0 0,-17 0,17 0,-17 0,-1 0,1 0,-18 17,0-17,18 0,-18 0,17 0,-17 0,18 18,-18-18,17 18,-17-18,18 0,0 0,-18 0,17 0,19 0,-19 17,36 1,0-18,-18 18,18-1,-35 1,17-18,-35 0,18 0,-18 17</inkml:trace>
  <inkml:trace contextRef="#ctx0" brushRef="#br2">2999 7214,'0'0,"0"-17,-18 17,18 0,-18 0,1 0,-1-18,0 18,18 0,-17-18,-1 18,18 0,-17 0,17 0,-18 0,0 0,18 0,-17 0,17 0,-18 0,0 0,1 18,-1-18,18 18,0-1,0-17,-18 18,1 0,17-1,0-17,0 18,0 0,0-1,0 1,0-1,0-17,0 18,0-18,0 18,0-1,0-17,17 18,-17 0,0-1,18-17,0 18,-18-18,0 18,17-18,1 17,0 1,-1-18,-17 17,18 1,0-18,-1 0,1 18,-18-18,17 17,-17 1,0-18,18 18,-18-18,18 17,-18 1,17-18,-17 0,0 18,18-1,-18 1,0-1,18-17,-18 18,17 0,-17 17,0-35,0 35,0-35,0 18,0-18,0 18,0-1,0-17,0 18,0-18,0 35,0-35,-17 18,17-18,-18 17,18-17,-18 18,1 0,-19-18,36 0,-35 17,18-17,17 18,-36-18,36 0,0 0,-17 0,-19 0,36 0,-35 0,17 0,18 0,-17 0,-1 0,0 0,1-18,17 18,-18 0,18 0,-17-17,-1 17,18-18,0 18,-18-18,18 18,-17-17,17 17,0-18,0 18,-18-35,18 35,0-35,-18 35,18-18,0 0,0 1,0 17,0-18,0 18,0-35,18 35,-18-18,0 18,18 0,-1-18,-17 1,18 17,-18-18,18 18,-1-17,1 17,-18-18,17 18,-17 0,18-18,0 18,-18 0,17-17,-17 17,18 0,0 0,-18 0,17-18,-17 18,18 0</inkml:trace>
  <inkml:trace contextRef="#ctx0" brushRef="#br3">3175 6950,'-18'0,"18"0,-17 0,-1 0,18 17,-18 1,18-18,0 35,0-35,-17 18,17 17,-18-35,18 35,0-35,0 18,0 0,0-1,-17-17,17 18,0 0,0-1,0 1,0-18,0 18,0-1,0-17,17 18,1-18,-18 0,0 0,17 0,-17 0,36 0,-19 0,19 0,-19 0,19 0,-36 0,35-18,-18 18,-17 0,0-17,18-1,-18 18,0-18,0 18,18-17,-18-1,0 0,0 1,0-1,0 0,0 18,0-35,0 35,0-17,0 17,0-18,-18 18,18-18,0 18,0 0,0-17,-18 17,18-18,0 18,-17 0,17 0,0 0,-18 0,1 0,-1 0,0 0,1 0,17 0,-18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5T16:54:37"/>
    </inkml:context>
    <inkml:brush xml:id="br0">
      <inkml:brushProperty name="width" value="0.0529169998168945" units="cm"/>
      <inkml:brushProperty name="height" value="0.0529169998168945" units="cm"/>
      <inkml:brushProperty name="color" value="#ff0000"/>
      <inkml:brushProperty name="fitToCurve" value="1"/>
    </inkml:brush>
  </inkml:definitions>
  <inkml:trace contextRef="#ctx0" brushRef="#br0">9454 9313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definitions>
  <inkml:trace contextRef="#ctx0" brushRef="#br0">9084 6491,'0'0,"18"0,17 0,-35 0,18 0,17 0,-35 0,18 0,-1 0,1 0,-1 0,1 0,0 0,-1 0,1 0,17 0,-35 0,18 0,-18 0,18 0,-18 0,17 0,1 0,17 0,-35 0,18 0,-18 0,17 0,1 0,-18 0,18 0,-18 0,17 0,-17 0,18 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definitions>
  <inkml:trace contextRef="#ctx0" brushRef="#br0">9684 13617,'0'18,"0"0,0-18,0 17,0-17,0 35,0-17,0 0,-18-18,18 17,0 19,0-19,0 1,0 35,0-18,0 0,0-17,0 0,0 17,0-17,0 17,0 0,0-17,0-1,0 19,0-19,0 1,0 0,0 17,0-17,0-1,0 18,0-17,0 17,0 1,0-19,0 1,0 0,0 17,0 0,0-17,0 17,0 0,0-17,0 0,0 34,0-34,0 0,0 35,0-18,0-17,0 17,0 0,0 0,0 1,0-19,0 19,0 17,0-36,0 1,0 17,0 0,18 1,-18 17,0-18,0 18,0-18,0 18,0-18,0 1,0-1,0 0,0-17,0 17,0-17,0 35,0-18,17 0,-17-17,0 35,0-18,0 0,0-17,0 17,0-17,0 17,0 0,0-17,0 17,0 1,0-19,0 18,0 18,0-35,0 17,0-17,0 35,0-36,18 1,-18 17,0-17,0 0,0 17,0-17,18 17,-18-18,0 19,0-19,0 1,0 17,0-35,0 18,0 17,0-35,0 36,17-1,-17-18,0 19,0-19,0 1,0 17,0-35,0 36,0-19,0 1,0-1,0 1,0 0,0-1,0-17,0 18,0 0,0-1,0 1,0-18,0 35,0-35,0 18,0-18,0 17,0 1,0-18,0 18,0-18,0 17,0-17,18 18,-18 0,0-18,0 17,0-17,0 18,0 0,0-18,0 17,0-17,0 18,0-18,0 18,0-1,0-17,0 18,0-18,0 17,0 1,0-18,0 18,0-18,-18 0,18 0,0-18</inkml:trace>
  <inkml:trace contextRef="#ctx0" brushRef="#br1">9648 13582,'-17'18,"17"-18,0 17,0-17,0 18,0-18,0 18,0-1,0-17,17 0,-17 18,0-18,18 0,0 0,-18-18,17 18,-17-17,0 17,0-18,0 0,0 18,0-17,0 17,0 0,-35 17,17 1,18 17,0-35,0 35,0-35,0 18,0-18,0-18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brush xml:id="br3">
      <inkml:brushProperty name="width" value="0.0352779998779297" units="cm"/>
      <inkml:brushProperty name="height" value="0.0352779998779297" units="cm"/>
      <inkml:brushProperty name="color" value="#000000"/>
      <inkml:brushProperty name="fitToCurve" value="1"/>
    </inkml:brush>
    <inkml:brush xml:id="br4">
      <inkml:brushProperty name="width" value="0.0352779998779297" units="cm"/>
      <inkml:brushProperty name="height" value="0.0352779998779297" units="cm"/>
      <inkml:brushProperty name="color" value="#000000"/>
      <inkml:brushProperty name="fitToCurve" value="1"/>
    </inkml:brush>
    <inkml:brush xml:id="br5">
      <inkml:brushProperty name="width" value="0.0352779998779297" units="cm"/>
      <inkml:brushProperty name="height" value="0.0352779998779297" units="cm"/>
      <inkml:brushProperty name="color" value="#000000"/>
      <inkml:brushProperty name="fitToCurve" value="1"/>
    </inkml:brush>
    <inkml:brush xml:id="br6">
      <inkml:brushProperty name="width" value="0.0352779998779297" units="cm"/>
      <inkml:brushProperty name="height" value="0.0352779998779297" units="cm"/>
      <inkml:brushProperty name="color" value="#000000"/>
      <inkml:brushProperty name="fitToCurve" value="1"/>
    </inkml:brush>
  </inkml:definitions>
  <inkml:trace contextRef="#ctx0" brushRef="#br0">7338 10372,'17'0,"1"0,0 0,-18 0,35 0,-35 0,18 0,-18 0,35 0,-17 0,-1 0,-17 17,35-17,-35 18,18-18,-18 18,18-1,17 36,-35-35,0 17,35 0,-35 18,0-17,0-1,0-18,0 36,18-35,-18 0,0 35,0-36,-18 1,1 17,-1-35,0 0,18 18,0-1,-17-17,17 0,-18 0,0 0,18 0,-17 0,-1 0,1 0,-1 0,18 0,-18 0,1-35,17 35,-18-18,0 1,18-1,0-17,-17 17,-1-17,18 0,0 35,0-18,0 18,0-18,0 1,0 17,18 0,-18-18,17 18,-17 0,18 0,0 0,-18 0,17 0,-17 0,18 0,-18 0,18 0,-1 0,1 0,-1 0,1 18,0-1,-1-17</inkml:trace>
  <inkml:trace contextRef="#ctx0" brushRef="#br1">8237 10160,'-17'0,"17"0,-18 18,0-18,1 35,-1-35,1 18,-1-1,18 1,-18-18,18 35,-17 0,-1 1,0 17,18-18,0 0,0 0,0 1,0-1,0 18,0 0,0-18,0 18,0-18,0 36,18-36,0 18,-1 0,1 0,0 0,-18-18,0 0,17 1,-17-19,0 1,0 0,0-36,-17 0</inkml:trace>
  <inkml:trace contextRef="#ctx0" brushRef="#br2">7867 10583,'18'0,"-18"0,17 0,-17 0,18 0,0 0,-18 0,17 0,1 0,-1 0,-17 0,18 0,17 0,-17 0,0 0,-18 0,17 0,-17 0,18 0,0 0</inkml:trace>
  <inkml:trace contextRef="#ctx0" brushRef="#br3">8326 10442,'0'0,"-18"0,0 0,18 18,-17-18,17 18,0-1,0 1,-36-1,36 1,0 17,-17-17,17 0,0 17,0-17,0 17,17 0,1 18,-18-35,18-1,-1 19,-17-36,0 17,0-17,18 0,0 0,17 0</inkml:trace>
  <inkml:trace contextRef="#ctx0" brushRef="#br4">8484 10601,'0'0,"18"0,0 18,-1 17,1 0,0 0,-1 1,1-1,-18-17,17 17,1-17,-18-1,0-17,0 0</inkml:trace>
  <inkml:trace contextRef="#ctx0" brushRef="#br5">8625 10566,'0'35,"-35"-35,35 35,-35-17,0 17,-1-17,-17 35,18-36,17 19,1-36,-1 17,1-17</inkml:trace>
  <inkml:trace contextRef="#ctx0" brushRef="#br6">8767 10442,'17'0,"-17"18,18-18,-18 18,17-1,-17-17,0 18,18 17,-18 0,0-17,0 17,0-17,18 17,-18-17,-18 17,18-17,-18 17,1-17,-18 17,35-35,-18 0,18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10">
      <inkml:brushProperty name="width" value="0.0352779998779297" units="cm"/>
      <inkml:brushProperty name="height" value="0.0352779998779297" units="cm"/>
      <inkml:brushProperty name="color" value="#000000"/>
      <inkml:brushProperty name="fitToCurve" value="1"/>
    </inkml:brush>
    <inkml:brush xml:id="br11">
      <inkml:brushProperty name="width" value="0.0352779998779297" units="cm"/>
      <inkml:brushProperty name="height" value="0.0352779998779297" units="cm"/>
      <inkml:brushProperty name="color" value="#000000"/>
      <inkml:brushProperty name="fitToCurve" value="1"/>
    </inkml:brush>
    <inkml:brush xml:id="br12">
      <inkml:brushProperty name="width" value="0.0352779998779297" units="cm"/>
      <inkml:brushProperty name="height" value="0.0352779998779297" units="cm"/>
      <inkml:brushProperty name="color" value="#000000"/>
      <inkml:brushProperty name="fitToCurve" value="1"/>
    </inkml:brush>
    <inkml:brush xml:id="br13">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brush xml:id="br3">
      <inkml:brushProperty name="width" value="0.0352779998779297" units="cm"/>
      <inkml:brushProperty name="height" value="0.0352779998779297" units="cm"/>
      <inkml:brushProperty name="color" value="#000000"/>
      <inkml:brushProperty name="fitToCurve" value="1"/>
    </inkml:brush>
    <inkml:brush xml:id="br4">
      <inkml:brushProperty name="width" value="0.0352779998779297" units="cm"/>
      <inkml:brushProperty name="height" value="0.0352779998779297" units="cm"/>
      <inkml:brushProperty name="color" value="#000000"/>
      <inkml:brushProperty name="fitToCurve" value="1"/>
    </inkml:brush>
    <inkml:brush xml:id="br5">
      <inkml:brushProperty name="width" value="0.0352779998779297" units="cm"/>
      <inkml:brushProperty name="height" value="0.0352779998779297" units="cm"/>
      <inkml:brushProperty name="color" value="#000000"/>
      <inkml:brushProperty name="fitToCurve" value="1"/>
    </inkml:brush>
    <inkml:brush xml:id="br6">
      <inkml:brushProperty name="width" value="0.0352779998779297" units="cm"/>
      <inkml:brushProperty name="height" value="0.0352779998779297" units="cm"/>
      <inkml:brushProperty name="color" value="#000000"/>
      <inkml:brushProperty name="fitToCurve" value="1"/>
    </inkml:brush>
    <inkml:brush xml:id="br7">
      <inkml:brushProperty name="width" value="0.0352779998779297" units="cm"/>
      <inkml:brushProperty name="height" value="0.0352779998779297" units="cm"/>
      <inkml:brushProperty name="color" value="#000000"/>
      <inkml:brushProperty name="fitToCurve" value="1"/>
    </inkml:brush>
    <inkml:brush xml:id="br8">
      <inkml:brushProperty name="width" value="0.0352779998779297" units="cm"/>
      <inkml:brushProperty name="height" value="0.0352779998779297" units="cm"/>
      <inkml:brushProperty name="color" value="#000000"/>
      <inkml:brushProperty name="fitToCurve" value="1"/>
    </inkml:brush>
    <inkml:brush xml:id="br9">
      <inkml:brushProperty name="width" value="0.0352779998779297" units="cm"/>
      <inkml:brushProperty name="height" value="0.0352779998779297" units="cm"/>
      <inkml:brushProperty name="color" value="#000000"/>
      <inkml:brushProperty name="fitToCurve" value="1"/>
    </inkml:brush>
  </inkml:definitions>
  <inkml:trace contextRef="#ctx0" brushRef="#br0">7126 11359,'35'0,"36"0,-18 0,35-17,0-1,0 18,18-17,-35-1,17 0,-35 18,-18 0,18-17,0 17,0-18,-35 18,-1-18,36 18,-18 0,-17-17,17 17,1-18,-1 18,0-18,0 18,-17 0,0 0,17 0,18 0,0 0,-35 0,34 0,1 0,-35 0,35 0,-35 0,-1 0</inkml:trace>
  <inkml:trace contextRef="#ctx0" brushRef="#br1">7620 11536,'53'0,"-18"-18,0 1,1 17,-1 0,-35 0,18-18,-18 18,17 0,1 0,0 0,-18 0,17 0,1 18,0-1,-1-17,-17 18,18-18,-18 17,35 19,-35-36,0 35,18-17,-18-1,17 1,-17 17,0-17,0 0,0 34,-17-16,-19-1,36 18,-35-35,35-1,-35 18,17-35,18 18,-17 0,-1-18,18 0,-35 0,35 0,-36 0,36 0,-17 0,17 0,-18 0,18 0,-35 0,17 0,18-36,-17 19,17-1,0 18,0-17,0-1,0 0,0 1,0 17,0-36,0 36,17-35,-17 35,18 0,-1 0,1 0,0-18,-18 18,35 0,-35 0,0 0,18 0,-18 0,17 0,1 0,-18 0,18 0</inkml:trace>
  <inkml:trace contextRef="#ctx0" brushRef="#br2">8220 11536,'17'17,"1"-17,0 18,-1 0,1-1,0 19,-18-1,35 0,-18-17,1 17,0 0,-1 1,1-19,-18 19,0-36,18 17,-18-17,0 18,17-18,-17 18,0-18,0 17,18 1,-18-1,0-17,0 18,0-18,0 0</inkml:trace>
  <inkml:trace contextRef="#ctx0" brushRef="#br3">8502 11518,'0'0,"0"18,0-1,-18-17,18 18,0-18,-17 18,17-1,0-17,-36 18,36 0,-17-1,17 1,-18 0,18-18,0 17,-18 1,18 0,-17-1,-1 1,18-18,-17 17,17 1,-18 0,18-18,-18 17,18-17,0 18,-35 0,35-18,0 17,-18-17,18 0,0 18,-17-18</inkml:trace>
  <inkml:trace contextRef="#ctx0" brushRef="#br4">9172 11024,'18'0,"-18"0,18 0,17 0,-18 0,19 0,-1 0,18 0,0 0,-18 0,18 0,-35 0,-1 0,-17 0</inkml:trace>
  <inkml:trace contextRef="#ctx0" brushRef="#br5">9260 11271,'18'0,"35"0,-35 0,17 0,0 0,0 0,-35 0,18 0,-18 0,18 0,-1 0,-17 0,18 0,-18 0,18 0</inkml:trace>
  <inkml:trace contextRef="#ctx0" brushRef="#br6">9790 11095,'0'-18,"0"18,0-17,0-1,0 18,0-18,0 1,0-1,0 0,0 18,0-17,0-1,0 18,0-18,0 18,0-17,0 17,17 0,-17 0,0 0,18-18,-18 1,18 17,-18 0,17 0,1 0,-18 0,17 0,-17 0,18 0,-18 0,18 0,-1 0,-17 17,18-17,-18 0,0 0,18 18,-1-18,-17 0,0 17,18 1,-18-18,0 18,0-1,18 1,-18 0,0-18,0 35,0 0,0-35,0 36,0-19,0 1,0 17,-18-35,0 53,18-35,0-1,-17 1,17 0,-18-18,18 35,0-35,-18 17,18 1,0 0,0-1,-17-17,-1 18,18 0,0-18,-18 17,1 19,-1-36,1 35,-1-18,-17-17,17 36,18-36,-18 0,18 17,0-17,-17 0,17 0,17 0,1 0,-18 0,35-17,18 17,-35 0,17 0,0 0,1-18,-36 18,17 0</inkml:trace>
  <inkml:trace contextRef="#ctx0" brushRef="#br7">10301 10513,'0'-18,"35"18,1 0,-19 0,1 0,17 0,-35 0,18 0,0 0,-1 18,18-1,-17 1,17 0,-17-1,-18 1,18 0,-18-1,0 1,17 0,-17-18,0 35,0-18,18-17,-18 36,0-19,-18 1,18 17,0-35,0 18,-17 0,-1-1,18 1,-35-1,17 1,-17 17,17-17,1 0,17-18,-18 17,18-17,-18 0,1 0,-1 0,-17 0,17 0,-17 0,17 0,0 0,18-17,-17 17,17 0,0-18,-18 18,18-18,0 1,0 17,0-18,0-17,0 35,0-18,0 18,0-17,18-1,-18 18,17-18,-17 18,18-17,-18-1,35 18,-35 0,18 0,-18-18,18 18,-18 0,17 0,-17 0,18 0,-18 0,18 0,-1 0,-17 0,18 0,-18 0,18 0,-1 0,-17 0,18 0,-18 0,17 0,-17 0</inkml:trace>
  <inkml:trace contextRef="#ctx0" brushRef="#br8">10760 10654,'0'0,"17"0,-17 18,0-1,18-17,-18 0,0 18,53-1,-53 19,35 17,-17-36,-1 19,1-19,0 18,-18-17,17 0,1-1,-18-17,0 18,18-18,-18 18</inkml:trace>
  <inkml:trace contextRef="#ctx0" brushRef="#br9">11007 10707,'0'17,"-18"1,0 0,-17-1,17 19,-17-19,0 19,0-19,17 1,-17 17,17-35,-17 35,35-17,-18 0,18-18,-17 0,-1 17</inkml:trace>
  <inkml:trace contextRef="#ctx0" brushRef="#br10">10178 11342,'17'0,"-17"0,36-18,-19 18,36-17,0-1,0 0,35-17,-53 17,1 18,-1 0,18-17,-18-1,18 18,0 0,0 0,0-18,0 18,0 0,-18 0,-35 0,0-17,18 17</inkml:trace>
  <inkml:trace contextRef="#ctx0" brushRef="#br11">10442 11412,'0'0,"18"0,0 0,-1 0,1 0,-18 0,35 18,-35-18,18 0,-1 18,-17-18,18 17,-18 1,18-18,-18 18,17-1,-17 1,18 17,-18-17,18-1,-18 19,0-1,0-17,0-1,-18 1,18 17,-18-35,-17 18,17-1,-17 1,0 0,0-1,-1-17,36 18,-17-18,17 18,-18-18,0 0,1 0,-1-18,18 18,-35-18,35 18,0-17,0-1,-18 0,18 1,0 17,0-35,0 35,0-36,35 36,1-17,-19-1,1 18,0-18,-1 1,1 17,-18-18,18 18,-18 0,17 0,1 0,-18 0,17 0</inkml:trace>
  <inkml:trace contextRef="#ctx0" brushRef="#br12">10795 11501,'18'17,"-1"1,1-1,-18-17,35 36,-35-36,0 17,35 1,-35 0,18-18,-18 17,0-17,18 18,-1 0,-17-18,18 0,-18 17,0-17,18 0,-18 0,17 0</inkml:trace>
  <inkml:trace contextRef="#ctx0" brushRef="#br13">10971 11501,'0'17,"-35"18,35-17,0 0,-35 17,17-35,1 18,17-1,-18 1,0-18,18 18,0-18</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definitions>
  <inkml:trace contextRef="#ctx0" brushRef="#br0">9331 12277,'18'0,"-18"0,17 0,1 17,17-17,0 0,-17 0,0 0,-1 0,1 0,0 0,-1 0,-17 0,18 0,0 0,-18 0</inkml:trace>
  <inkml:trace contextRef="#ctx0" brushRef="#br1">9349 12541,'17'0,"1"0,0 0,17 0,-18 0,36 0,-35 0,0 0,-18 0,17 0,1 0,0 0,-18 0,0 0</inkml:trace>
  <inkml:trace contextRef="#ctx0" brushRef="#br2">9931 12224,'0'-18,"-18"18,18-18,0 1,0-1,0 18,-18 0,18-17,0 17,0-18,18 18,0 0,-1-18,1 18,0 0,-18 0,17 0,1 0,0 0,-1 0,1 0,-18 0,35 18,-35-18,18 35,-18-17,0-1,17 1,1 17,-18-17,18 17,-18-17,0 17,17-35,-17 18,0 0,0-1,0-17,0 18,0-1,-17 1,17 0,-36-1,36 1,-17 0,17-1,-36 1,36 0,-35-18,18 17,-19 18,-17-35,0 36,18-19,18-17,-1 18,0-18,18 0,0 0,18 0,17 0,0 0,1 0,17-18,-18 18,35 0,-34 0,-19 0,1 0,0 0,-18 0,17 0,1 0,-18 0,18 0,-18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brush xml:id="br3">
      <inkml:brushProperty name="width" value="0.0352779998779297" units="cm"/>
      <inkml:brushProperty name="height" value="0.0352779998779297" units="cm"/>
      <inkml:brushProperty name="color" value="#000000"/>
      <inkml:brushProperty name="fitToCurve" value="1"/>
    </inkml:brush>
    <inkml:brush xml:id="br4">
      <inkml:brushProperty name="width" value="0.0352779998779297" units="cm"/>
      <inkml:brushProperty name="height" value="0.0352779998779297" units="cm"/>
      <inkml:brushProperty name="color" value="#000000"/>
      <inkml:brushProperty name="fitToCurve" value="1"/>
    </inkml:brush>
    <inkml:brush xml:id="br5">
      <inkml:brushProperty name="width" value="0.0352779998779297" units="cm"/>
      <inkml:brushProperty name="height" value="0.0352779998779297" units="cm"/>
      <inkml:brushProperty name="color" value="#000000"/>
      <inkml:brushProperty name="fitToCurve" value="1"/>
    </inkml:brush>
  </inkml:definitions>
  <inkml:trace contextRef="#ctx0" brushRef="#br0">10072 14799,'0'0,"17"0,19 0,-1 0,0 0,1 0,16 0,1 0,-17 0,-19 0,1 0,0 0</inkml:trace>
  <inkml:trace contextRef="#ctx0" brushRef="#br1">10601 14623,'0'0,"0"-18,0 18,0-18,18 1,-1 17,1-18,-18 0,18 18,-18 0,17-17,1 17,-1 0,19 0,-19 17,1-17,0 18,-1 0,1-18,0 17,-18 1,0 0,17-1,1 1,-18 0,0-1,0-17,0 18,-18 17,18-17,-35-1,17 19,-17-1,17-17,-17 17,17-17,-17-1,18 1,17-1,-18-17,18 18,-18-18,1 18,17-18,0 0,0 17,0-17,17 0,-17 0,36 0,-19 18,1-18,-1 0,19 0,-19 0,1 0,-18 0</inkml:trace>
  <inkml:trace contextRef="#ctx0" brushRef="#br2">11042 14746,'18'0,"-18"0,17 18,1-1,0 1,17 35,-35-18,17-17,1 17,-18-35,35 18,-35-1,0-17,0 18,0-18,0 18,18-18,-18 0,0 17,0 1,0-18</inkml:trace>
  <inkml:trace contextRef="#ctx0" brushRef="#br3">11165 14693,'-17'0,"-1"35,18 1,-35-1,17-17,1 35,-1-53,0 35,1-35,17 18,0-1,-18 1,18-18</inkml:trace>
  <inkml:trace contextRef="#ctx0" brushRef="#br4">11430 14534,'0'36,"18"-36,-18 17,0 1,0 0,17-1,1 1,-18 17,0-17,0-1,0 19,0-19,0 1,0 17,0-17,0 0,0 17,-18-17,18-1,0 1,0-1,-17-17,-1 0,18-17,0-18,0 17,0 0,0-35,18 53,-18-35,0 17,17-17,1 0,0 17,-1 1,-17-19,18 19,-18-1,0 18,0-18,17 18,1-17,-18 17,18-18,-18 18,17 0,-17-18,18 1,0 17,-1-18,1 1,0 17,-1 0,-17-18,0 18,18 0,-18 0,35 0,-35 18,18-1,-18 18,35-35,-35 36,18-19,-18 19,17-19,-17 19,18-19,-18 18,0 1,0-19,0 36,0-17,0 17,0-18,0-18,0 36,0-17,0-1,0 0,0-17,0 35,0 0,0 17,0-17,-18-18,1 18,17 0,0-17,0-1,-18-18,18 36,0-35,0 17,0-17,0 0,-18-18,18 17,0 1,0-18,-17 0</inkml:trace>
  <inkml:trace contextRef="#ctx0" brushRef="#br5">10936 15434,'0'0,"18"0,35 0,-18-18,18 1,17-1,89 0,-35-17,17 0,18 0,-18 17,-18 18,-17-18,-36 1,-17 17,-53 0,18 0,-18 0,0 0,18 0,-18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definitions>
  <inkml:trace contextRef="#ctx0" brushRef="#br0">16704 10795,'0'0,"18"18,-18-18,0 17,0 54,0-18,0 0,0 35,0 0,0 71,0-36,0-35,0-17,0-18,0-18,0-17,17-18,1-18,0-35,35 0,-18-17,18-36,17 18,-17-53,-18 70,1-17,-1-18,18 53,-35-17,-1 52,-17 0,18 18,-1 18,-17 35,0 0,18 0,-18 17,0 1,18 17,-1-35,-17 0,0-18,0 0,18-17,-18 0,18-1,-18 1,0-18,17 0,1-18,-18-52,53-1,-18-35,18 1,-18-1,1 0,-1 18,0 17,-17 1,-18 34,0 36,0-17</inkml:trace>
  <inkml:trace contextRef="#ctx0" brushRef="#br1">17639 11359,'0'0,"18"-17,-18 17,35-18,-35 1,17 17,19-36,-36 36,17 0,1 0,-18 0,18 0,-1 0,1 18,0-18,-1 18,1-18,-18 17,0 1,0-18,0 17,0 36,0-17,0 17,0-18,0 0,-53 0,18-17,-1 35,-34-35,17-1,-18 19,18-19,18 1,35-18,-17 0,17 17,52 1,-16-18,17 0,0 18,-1-18,-16 0,-1 0,18 0,-35 0,-1 0,1 0,-18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9-05-16T09:24:09"/>
    </inkml:context>
    <inkml:brush xml:id="br0">
      <inkml:brushProperty name="width" value="0.0352779998779297" units="cm"/>
      <inkml:brushProperty name="height" value="0.0352779998779297" units="cm"/>
      <inkml:brushProperty name="color" value="#000000"/>
      <inkml:brushProperty name="fitToCurve" value="1"/>
    </inkml:brush>
    <inkml:brush xml:id="br1">
      <inkml:brushProperty name="width" value="0.0352779998779297" units="cm"/>
      <inkml:brushProperty name="height" value="0.0352779998779297" units="cm"/>
      <inkml:brushProperty name="color" value="#000000"/>
      <inkml:brushProperty name="fitToCurve" value="1"/>
    </inkml:brush>
    <inkml:brush xml:id="br2">
      <inkml:brushProperty name="width" value="0.0352779998779297" units="cm"/>
      <inkml:brushProperty name="height" value="0.0352779998779297" units="cm"/>
      <inkml:brushProperty name="color" value="#000000"/>
      <inkml:brushProperty name="fitToCurve" value="1"/>
    </inkml:brush>
    <inkml:brush xml:id="br3">
      <inkml:brushProperty name="width" value="0.0352779998779297" units="cm"/>
      <inkml:brushProperty name="height" value="0.0352779998779297" units="cm"/>
      <inkml:brushProperty name="color" value="#000000"/>
      <inkml:brushProperty name="fitToCurve" value="1"/>
    </inkml:brush>
  </inkml:definitions>
  <inkml:trace contextRef="#ctx0" brushRef="#br0">25859 17692,'17'0,"-17"0,0 17,18 36,-18-17,0 17,0 17,0 36,18-35,-18-1,0-17,17 35,-17-35,18-18,-18-17,0-18,17-18,19-35,17-35,-18-18,0 18,0-18,18 36,-35 17,17-18,-35 36,18 0,-18 35,0-18,18 18,-18 0,17 18,-17 17,18-17,-18 17,18 18,-1 0,1 0,-18 0,17 0,-17-18,18-17,-18-1,18-17,-18 0,0 18,0-18,0 17,0-17,17-52,-17-1,36 17,-36 1,17-18,1-35,0 35,-1-53,1-17,17-1,0 36,-35 35,36 18,-36 17,17 18,-17 18,0 17</inkml:trace>
  <inkml:trace contextRef="#ctx0" brushRef="#br1">26935 17921,'0'35,"0"1,-18-19,0 36,18 0,0-18,0 1,-17-1,17 0,0 18,0-18,-18-17,18 35,0-53,0 18,0-18,-18 0,18 0,0-36,0 1,-17-18,17 0,-18 0,18 0,0 18,0-18,0 18,-18-18,18 35,0-17,0 17,0 1,0 17,0 17,0-17,0 18,0-18,0 18</inkml:trace>
  <inkml:trace contextRef="#ctx0" brushRef="#br2">26882 17903,'17'0,"-17"18,0 0,0-18,0 17,18 1,-18 0,0 17,0 0,0 1,0 16,0 1,0-17,0-1,0 0,0-17,0-1,0-17,0 18,0-18,0-18</inkml:trace>
  <inkml:trace contextRef="#ctx0" brushRef="#br3">26846 18009,'0'18,"0"17,0-17,0 17,0 0,0 18,0-35,0 0,0 17,0-17,18-1,-18 1,0-1,0 1,0 0,0-1,0 1,0-18,0 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http://blog.csdn.net/heiyeshuwu/article/details/43483655</a:t>
            </a:r>
            <a:endParaRPr lang="zh-CN" altLang="en-US"/>
          </a:p>
          <a:p>
            <a:r>
              <a:rPr lang="zh-CN" altLang="en-US"/>
              <a:t>http://blog.csdn.net/zouxy09/article/details/8775518</a:t>
            </a:r>
            <a:endParaRPr lang="zh-CN" altLang="en-US"/>
          </a:p>
          <a:p>
            <a:r>
              <a:rPr lang="zh-CN" altLang="en-US"/>
              <a:t>http://colah.github.io/</a:t>
            </a:r>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线性分割</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线性分割的组合形成非线性分割的解决方案</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人的大脑中，有不同的皮质层负责不同的的功能，比如视觉由视觉处理中区来处理，触觉由感觉语言中枢来处理，不同的的信息有不同的位置单元来处理</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单个神经元有多个特征属性的输入，一个数据输出</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可以将</a:t>
            </a:r>
            <a:r>
              <a:rPr lang="en-US" altLang="zh-CN"/>
              <a:t>Logistic</a:t>
            </a:r>
            <a:r>
              <a:rPr lang="zh-CN" altLang="en-US"/>
              <a:t>回归、</a:t>
            </a:r>
            <a:r>
              <a:rPr lang="en-US" altLang="zh-CN"/>
              <a:t>SVM</a:t>
            </a:r>
            <a:r>
              <a:rPr lang="zh-CN" altLang="en-US"/>
              <a:t>等算法认为、随机森林、</a:t>
            </a:r>
            <a:r>
              <a:rPr lang="en-US" altLang="zh-CN"/>
              <a:t>GBDT</a:t>
            </a:r>
            <a:r>
              <a:rPr lang="zh-CN" altLang="en-US"/>
              <a:t>等算法类似于浅层神经网络</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有一个样本数据输入，数据有三个特征属性，通过两个转换层</a:t>
            </a:r>
            <a:r>
              <a:rPr lang="en-US" altLang="zh-CN" dirty="0"/>
              <a:t>(</a:t>
            </a:r>
            <a:r>
              <a:rPr lang="zh-CN" altLang="en-US" dirty="0"/>
              <a:t>隐层</a:t>
            </a:r>
            <a:r>
              <a:rPr lang="en-US" altLang="zh-CN" dirty="0"/>
              <a:t>)</a:t>
            </a:r>
            <a:r>
              <a:rPr lang="zh-CN" altLang="en-US" dirty="0"/>
              <a:t>进行数据预测转换，最终得到一个数据输出</a:t>
            </a:r>
            <a:endParaRPr lang="zh-CN" altLang="en-US" dirty="0"/>
          </a:p>
          <a:p>
            <a:r>
              <a:rPr lang="zh-CN" altLang="en-US" dirty="0"/>
              <a:t>可见层：</a:t>
            </a:r>
            <a:r>
              <a:rPr lang="en-US" altLang="zh-CN" dirty="0"/>
              <a:t>Input Layer</a:t>
            </a:r>
            <a:r>
              <a:rPr lang="zh-CN" altLang="en-US" dirty="0"/>
              <a:t>和</a:t>
            </a:r>
            <a:r>
              <a:rPr lang="en-US" altLang="zh-CN" dirty="0" err="1"/>
              <a:t>Ouput</a:t>
            </a:r>
            <a:r>
              <a:rPr lang="en-US" altLang="zh-CN" dirty="0"/>
              <a:t> Layer</a:t>
            </a:r>
            <a:endParaRPr lang="en-US" altLang="zh-CN" dirty="0"/>
          </a:p>
          <a:p>
            <a:r>
              <a:rPr lang="zh-CN" altLang="en-US" dirty="0"/>
              <a:t>隐层</a:t>
            </a:r>
            <a:r>
              <a:rPr lang="en-US" altLang="zh-CN" dirty="0"/>
              <a:t>: Hidden Layer </a:t>
            </a:r>
            <a:r>
              <a:rPr lang="zh-CN" altLang="en-US" dirty="0"/>
              <a:t>中间层</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深度神经网络</a:t>
            </a:r>
            <a:r>
              <a:rPr lang="en-US" altLang="zh-CN"/>
              <a:t>---&gt;</a:t>
            </a:r>
            <a:r>
              <a:rPr lang="zh-CN" altLang="en-US"/>
              <a:t>深度学习</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rtl="0">
              <a:lnSpc>
                <a:spcPct val="100000"/>
              </a:lnSpc>
              <a:spcBef>
                <a:spcPts val="0"/>
              </a:spcBef>
              <a:spcAft>
                <a:spcPts val="0"/>
              </a:spcAft>
              <a:buClr>
                <a:srgbClr val="000000"/>
              </a:buClr>
              <a:buSzPts val="1100"/>
              <a:buFont typeface="Arial" panose="020B0604020202020204"/>
              <a:buNone/>
            </a:pPr>
            <a:r>
              <a:rPr lang="en-US" altLang="zh-CN" dirty="0">
                <a:solidFill>
                  <a:srgbClr val="000000"/>
                </a:solidFill>
                <a:latin typeface="Arial" panose="020B0604020202020204"/>
                <a:ea typeface="Arial" panose="020B0604020202020204"/>
                <a:cs typeface="Arial" panose="020B0604020202020204"/>
                <a:sym typeface="Arial" panose="020B0604020202020204"/>
              </a:rPr>
              <a:t>1</a:t>
            </a:r>
            <a:r>
              <a:rPr lang="zh-CN" altLang="en-US" dirty="0">
                <a:solidFill>
                  <a:srgbClr val="000000"/>
                </a:solidFill>
                <a:latin typeface="Arial" panose="020B0604020202020204"/>
                <a:ea typeface="Arial" panose="020B0604020202020204"/>
                <a:cs typeface="Arial" panose="020B0604020202020204"/>
                <a:sym typeface="Arial" panose="020B0604020202020204"/>
              </a:rPr>
              <a:t>、燃气表识别：燃气表的位置有时候比较隐蔽，拍摄角度和光照难以控制，通常一般的用户拍照上传到后台识别的图片质量都比较差，识别率偏低；通过识别反馈引导用户拍摄，测试识别率可以达到</a:t>
            </a:r>
            <a:r>
              <a:rPr lang="en-US" altLang="zh-CN" dirty="0">
                <a:solidFill>
                  <a:srgbClr val="000000"/>
                </a:solidFill>
                <a:latin typeface="Arial" panose="020B0604020202020204"/>
                <a:ea typeface="Arial" panose="020B0604020202020204"/>
                <a:cs typeface="Arial" panose="020B0604020202020204"/>
                <a:sym typeface="Arial" panose="020B0604020202020204"/>
              </a:rPr>
              <a:t>93%+</a:t>
            </a:r>
            <a:r>
              <a:rPr lang="zh-CN" altLang="en-US" dirty="0">
                <a:solidFill>
                  <a:srgbClr val="000000"/>
                </a:solidFill>
                <a:latin typeface="Arial" panose="020B0604020202020204"/>
                <a:ea typeface="Arial" panose="020B0604020202020204"/>
                <a:cs typeface="Arial" panose="020B0604020202020204"/>
                <a:sym typeface="Arial" panose="020B0604020202020204"/>
              </a:rPr>
              <a:t>；</a:t>
            </a:r>
            <a:endParaRPr lang="en-US" altLang="zh-CN"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100"/>
              <a:buFont typeface="Arial" panose="020B0604020202020204"/>
              <a:buNone/>
            </a:pPr>
            <a:r>
              <a:rPr lang="en-US" altLang="zh-CN" dirty="0">
                <a:solidFill>
                  <a:srgbClr val="000000"/>
                </a:solidFill>
                <a:latin typeface="Arial" panose="020B0604020202020204"/>
                <a:ea typeface="Arial" panose="020B0604020202020204"/>
                <a:cs typeface="Arial" panose="020B0604020202020204"/>
                <a:sym typeface="Arial" panose="020B0604020202020204"/>
              </a:rPr>
              <a:t>2</a:t>
            </a:r>
            <a:r>
              <a:rPr lang="zh-CN" altLang="en-US" dirty="0">
                <a:solidFill>
                  <a:srgbClr val="000000"/>
                </a:solidFill>
                <a:latin typeface="Arial" panose="020B0604020202020204"/>
                <a:ea typeface="Arial" panose="020B0604020202020204"/>
                <a:cs typeface="Arial" panose="020B0604020202020204"/>
                <a:sym typeface="Arial" panose="020B0604020202020204"/>
              </a:rPr>
              <a:t>、车牌</a:t>
            </a:r>
            <a:r>
              <a:rPr lang="en-US" altLang="zh-CN" dirty="0">
                <a:solidFill>
                  <a:srgbClr val="000000"/>
                </a:solidFill>
                <a:latin typeface="Arial" panose="020B0604020202020204"/>
                <a:ea typeface="Arial" panose="020B0604020202020204"/>
                <a:cs typeface="Arial" panose="020B0604020202020204"/>
                <a:sym typeface="Arial" panose="020B0604020202020204"/>
              </a:rPr>
              <a:t>/VIN</a:t>
            </a:r>
            <a:r>
              <a:rPr lang="zh-CN" altLang="en-US" dirty="0">
                <a:solidFill>
                  <a:srgbClr val="000000"/>
                </a:solidFill>
                <a:latin typeface="Arial" panose="020B0604020202020204"/>
                <a:ea typeface="Arial" panose="020B0604020202020204"/>
                <a:cs typeface="Arial" panose="020B0604020202020204"/>
                <a:sym typeface="Arial" panose="020B0604020202020204"/>
              </a:rPr>
              <a:t>码识别：对光照、模糊、拍摄角度等干扰因素不敏感，同时由于端上可以反复识别寻求置信度最高的结果作为最终结果，所以相对于后台识别“一锤子买卖”而言，在识别精度上会更胜一筹。</a:t>
            </a:r>
            <a:endParaRPr lang="en-US" altLang="zh-CN"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100"/>
              <a:buFont typeface="Arial" panose="020B0604020202020204"/>
              <a:buNone/>
            </a:pPr>
            <a:r>
              <a:rPr lang="en-US" altLang="zh-CN" dirty="0">
                <a:solidFill>
                  <a:srgbClr val="000000"/>
                </a:solidFill>
                <a:latin typeface="Arial" panose="020B0604020202020204"/>
                <a:ea typeface="Arial" panose="020B0604020202020204"/>
                <a:cs typeface="Arial" panose="020B0604020202020204"/>
                <a:sym typeface="Arial" panose="020B0604020202020204"/>
              </a:rPr>
              <a:t>3</a:t>
            </a:r>
            <a:r>
              <a:rPr lang="zh-CN" altLang="en-US" dirty="0">
                <a:solidFill>
                  <a:srgbClr val="000000"/>
                </a:solidFill>
                <a:latin typeface="Arial" panose="020B0604020202020204"/>
                <a:ea typeface="Arial" panose="020B0604020202020204"/>
                <a:cs typeface="Arial" panose="020B0604020202020204"/>
                <a:sym typeface="Arial" panose="020B0604020202020204"/>
              </a:rPr>
              <a:t>、身份证识别：由于中文汉字字库较大，导致模型较大，目前大部分的身份证识别均采用的是服务端识别</a:t>
            </a:r>
            <a:r>
              <a:rPr lang="zh-CN" altLang="en-US" dirty="0" smtClean="0">
                <a:solidFill>
                  <a:srgbClr val="000000"/>
                </a:solidFill>
                <a:latin typeface="Arial" panose="020B0604020202020204"/>
                <a:ea typeface="Arial" panose="020B0604020202020204"/>
                <a:cs typeface="Arial" panose="020B0604020202020204"/>
                <a:sym typeface="Arial" panose="020B0604020202020204"/>
              </a:rPr>
              <a:t>。</a:t>
            </a:r>
            <a:endParaRPr lang="en-US" b="0" i="0" u="none" strike="noStrike" cap="none" dirty="0">
              <a:solidFill>
                <a:srgbClr val="000000"/>
              </a:solidFill>
              <a:latin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100"/>
              <a:buFont typeface="Arial" panose="020B0604020202020204"/>
              <a:buNone/>
            </a:pPr>
            <a:r>
              <a:rPr lang="zh-CN" altLang="en-US" dirty="0">
                <a:sym typeface="+mn-ea"/>
              </a:rPr>
              <a:t>展望：</a:t>
            </a:r>
            <a:r>
              <a:rPr lang="en-US" altLang="zh-CN" dirty="0" err="1">
                <a:sym typeface="+mn-ea"/>
              </a:rPr>
              <a:t>xNN</a:t>
            </a:r>
            <a:r>
              <a:rPr lang="en-US" altLang="zh-CN" dirty="0">
                <a:sym typeface="+mn-ea"/>
              </a:rPr>
              <a:t>-OCR</a:t>
            </a:r>
            <a:r>
              <a:rPr lang="zh-CN" altLang="en-US" dirty="0">
                <a:sym typeface="+mn-ea"/>
              </a:rPr>
              <a:t>目前在端上已经能较好的识别场景数字、英文以及部分汉字，无论是模型大小、速度、准确度均已达到工业应用的水平，并且全面超过基于传统算法识别的</a:t>
            </a:r>
            <a:r>
              <a:rPr lang="en-US" altLang="zh-CN" dirty="0">
                <a:sym typeface="+mn-ea"/>
              </a:rPr>
              <a:t>OCR</a:t>
            </a:r>
            <a:r>
              <a:rPr lang="zh-CN" altLang="en-US" dirty="0">
                <a:sym typeface="+mn-ea"/>
              </a:rPr>
              <a:t>端上应用</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解决过拟合的问题一般采用正则化或者</a:t>
            </a:r>
            <a:r>
              <a:rPr lang="en-US" altLang="zh-CN" dirty="0"/>
              <a:t>dropout</a:t>
            </a:r>
            <a:r>
              <a:rPr lang="zh-CN" altLang="en-US" dirty="0"/>
              <a:t>的形式</a:t>
            </a:r>
            <a:r>
              <a:rPr lang="en-US" altLang="zh-CN" dirty="0"/>
              <a:t>(</a:t>
            </a:r>
            <a:r>
              <a:rPr lang="zh-CN" altLang="en-US" dirty="0"/>
              <a:t>后面会说</a:t>
            </a:r>
            <a:r>
              <a:rPr lang="en-US" altLang="zh-CN" dirty="0"/>
              <a:t>)</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人的大脑中，有不同的皮质层负责不同的的功能，比如视觉由视觉处理中区来处理，触觉由感觉语言中枢来处理，不同的的信息有不同的位置单元来处理</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解决过拟合的问题一般采用正则化或者</a:t>
            </a:r>
            <a:r>
              <a:rPr lang="en-US" altLang="zh-CN" dirty="0"/>
              <a:t>dropout</a:t>
            </a:r>
            <a:r>
              <a:rPr lang="zh-CN" altLang="en-US" dirty="0"/>
              <a:t>的形式</a:t>
            </a:r>
            <a:r>
              <a:rPr lang="en-US" altLang="zh-CN" dirty="0"/>
              <a:t>(</a:t>
            </a:r>
            <a:r>
              <a:rPr lang="zh-CN" altLang="en-US" dirty="0"/>
              <a:t>后面会说</a:t>
            </a:r>
            <a:r>
              <a:rPr lang="en-US" altLang="zh-CN" dirty="0"/>
              <a:t>)</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NP</a:t>
            </a:r>
            <a:r>
              <a:rPr lang="zh-CN" altLang="en-US"/>
              <a:t>也可以认为是数据挖掘的一种</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机器学习是参考人的思考行为而产生的一种数据挖掘方式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人的大脑中，有不同的皮质层负责不同的的功能，比如视觉由视觉处理中区来处理，触觉由感觉语言中枢来处理，不同的的信息有不同的位置单元来处理</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这里相当于是有</a:t>
            </a:r>
            <a:r>
              <a:rPr lang="en-US" altLang="zh-CN"/>
              <a:t>3</a:t>
            </a:r>
            <a:r>
              <a:rPr lang="zh-CN" altLang="en-US"/>
              <a:t>个输入，然后有一个输出， 每个输入单元相当于是一个特征，中间的圆圈相当于是一个计算单元，连接输入单元和计算单元的变类似树突，每条边上是一个权重值。 权重值的含义可以这样认为：如果某个特征是正相关的，那么权重为正，如果某个特征是负相关的，那么权重为负；权重的绝对值越大，影响越大。连接计算单元和输出单元的变类似轴突。</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2225"/>
            <a:ext cx="11178540" cy="49733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29360"/>
            <a:ext cx="11178540" cy="503618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github.com/lengstrom/fast-style-transfer" TargetMode="Externa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1.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selfdrivingcars.mit.edu/deeptraffic/" TargetMode="External"/><Relationship Id="rId2" Type="http://schemas.openxmlformats.org/officeDocument/2006/relationships/hyperlink" Target="https://d17h27t6h515a5.cloudfront.net/topher/2017/January/587d1865_rain-princess/rain-princess.ckpt" TargetMode="External"/><Relationship Id="rId1" Type="http://schemas.openxmlformats.org/officeDocument/2006/relationships/hyperlink" Target="https://github.com/lengstrom/fast-style-transfer.git&#19979;&#36733;zip"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56.wmf"/><Relationship Id="rId5" Type="http://schemas.openxmlformats.org/officeDocument/2006/relationships/oleObject" Target="../embeddings/oleObject3.bin"/><Relationship Id="rId4" Type="http://schemas.openxmlformats.org/officeDocument/2006/relationships/image" Target="../media/image55.wmf"/><Relationship Id="rId3" Type="http://schemas.openxmlformats.org/officeDocument/2006/relationships/oleObject" Target="../embeddings/oleObject2.bin"/><Relationship Id="rId2" Type="http://schemas.openxmlformats.org/officeDocument/2006/relationships/image" Target="../media/image54.wmf"/><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3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63.wmf"/><Relationship Id="rId2" Type="http://schemas.openxmlformats.org/officeDocument/2006/relationships/oleObject" Target="../embeddings/oleObject4.bin"/><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8.bin"/><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oleObject" Target="../embeddings/oleObject7.bin"/><Relationship Id="rId4" Type="http://schemas.openxmlformats.org/officeDocument/2006/relationships/image" Target="../media/image66.wmf"/><Relationship Id="rId3" Type="http://schemas.openxmlformats.org/officeDocument/2006/relationships/oleObject" Target="../embeddings/oleObject6.bin"/><Relationship Id="rId2" Type="http://schemas.openxmlformats.org/officeDocument/2006/relationships/image" Target="../media/image65.wmf"/><Relationship Id="rId14" Type="http://schemas.openxmlformats.org/officeDocument/2006/relationships/notesSlide" Target="../notesSlides/notesSlide9.xml"/><Relationship Id="rId13" Type="http://schemas.openxmlformats.org/officeDocument/2006/relationships/vmlDrawing" Target="../drawings/vmlDrawing3.vml"/><Relationship Id="rId12" Type="http://schemas.openxmlformats.org/officeDocument/2006/relationships/slideLayout" Target="../slideLayouts/slideLayout5.xml"/><Relationship Id="rId11" Type="http://schemas.openxmlformats.org/officeDocument/2006/relationships/image" Target="../media/image70.wmf"/><Relationship Id="rId10" Type="http://schemas.openxmlformats.org/officeDocument/2006/relationships/oleObject" Target="../embeddings/oleObject9.bin"/><Relationship Id="rId1"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9" Type="http://schemas.openxmlformats.org/officeDocument/2006/relationships/image" Target="../media/image73.wmf"/><Relationship Id="rId8" Type="http://schemas.openxmlformats.org/officeDocument/2006/relationships/oleObject" Target="../embeddings/oleObject14.bin"/><Relationship Id="rId7" Type="http://schemas.openxmlformats.org/officeDocument/2006/relationships/image" Target="../media/image72.wmf"/><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66.wmf"/><Relationship Id="rId3" Type="http://schemas.openxmlformats.org/officeDocument/2006/relationships/oleObject" Target="../embeddings/oleObject11.bin"/><Relationship Id="rId2" Type="http://schemas.openxmlformats.org/officeDocument/2006/relationships/image" Target="../media/image71.wmf"/><Relationship Id="rId14" Type="http://schemas.openxmlformats.org/officeDocument/2006/relationships/notesSlide" Target="../notesSlides/notesSlide10.xml"/><Relationship Id="rId13" Type="http://schemas.openxmlformats.org/officeDocument/2006/relationships/vmlDrawing" Target="../drawings/vmlDrawing4.vml"/><Relationship Id="rId12" Type="http://schemas.openxmlformats.org/officeDocument/2006/relationships/slideLayout" Target="../slideLayouts/slideLayout5.xml"/><Relationship Id="rId11" Type="http://schemas.openxmlformats.org/officeDocument/2006/relationships/image" Target="../media/image75.png"/><Relationship Id="rId10" Type="http://schemas.openxmlformats.org/officeDocument/2006/relationships/image" Target="../media/image74.png"/><Relationship Id="rId1"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79.png"/><Relationship Id="rId1" Type="http://schemas.openxmlformats.org/officeDocument/2006/relationships/image" Target="../media/image78.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83.wmf"/><Relationship Id="rId7" Type="http://schemas.openxmlformats.org/officeDocument/2006/relationships/oleObject" Target="../embeddings/oleObject18.bin"/><Relationship Id="rId6" Type="http://schemas.openxmlformats.org/officeDocument/2006/relationships/image" Target="../media/image82.wmf"/><Relationship Id="rId5" Type="http://schemas.openxmlformats.org/officeDocument/2006/relationships/oleObject" Target="../embeddings/oleObject17.bin"/><Relationship Id="rId4" Type="http://schemas.openxmlformats.org/officeDocument/2006/relationships/image" Target="../media/image81.wmf"/><Relationship Id="rId3" Type="http://schemas.openxmlformats.org/officeDocument/2006/relationships/oleObject" Target="../embeddings/oleObject16.bin"/><Relationship Id="rId2" Type="http://schemas.openxmlformats.org/officeDocument/2006/relationships/image" Target="../media/image80.wmf"/><Relationship Id="rId11" Type="http://schemas.openxmlformats.org/officeDocument/2006/relationships/notesSlide" Target="../notesSlides/notesSlide13.xml"/><Relationship Id="rId10" Type="http://schemas.openxmlformats.org/officeDocument/2006/relationships/vmlDrawing" Target="../drawings/vmlDrawing5.vml"/><Relationship Id="rId1" Type="http://schemas.openxmlformats.org/officeDocument/2006/relationships/oleObject" Target="../embeddings/oleObject15.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89.wmf"/><Relationship Id="rId7" Type="http://schemas.openxmlformats.org/officeDocument/2006/relationships/oleObject" Target="../embeddings/oleObject20.bin"/><Relationship Id="rId6" Type="http://schemas.openxmlformats.org/officeDocument/2006/relationships/image" Target="../media/image88.wmf"/><Relationship Id="rId5" Type="http://schemas.openxmlformats.org/officeDocument/2006/relationships/oleObject" Target="../embeddings/oleObject19.bin"/><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notesSlide" Target="../notesSlides/notesSlide15.xml"/><Relationship Id="rId12" Type="http://schemas.openxmlformats.org/officeDocument/2006/relationships/vmlDrawing" Target="../drawings/vmlDrawing6.vml"/><Relationship Id="rId11" Type="http://schemas.openxmlformats.org/officeDocument/2006/relationships/slideLayout" Target="../slideLayouts/slideLayout1.xml"/><Relationship Id="rId10" Type="http://schemas.openxmlformats.org/officeDocument/2006/relationships/image" Target="../media/image90.wmf"/><Relationship Id="rId1"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7.vml"/><Relationship Id="rId6" Type="http://schemas.openxmlformats.org/officeDocument/2006/relationships/slideLayout" Target="../slideLayouts/slideLayout1.xml"/><Relationship Id="rId5" Type="http://schemas.openxmlformats.org/officeDocument/2006/relationships/image" Target="../media/image93.wmf"/><Relationship Id="rId4" Type="http://schemas.openxmlformats.org/officeDocument/2006/relationships/oleObject" Target="../embeddings/oleObject23.bin"/><Relationship Id="rId3" Type="http://schemas.openxmlformats.org/officeDocument/2006/relationships/image" Target="../media/image92.wmf"/><Relationship Id="rId2" Type="http://schemas.openxmlformats.org/officeDocument/2006/relationships/oleObject" Target="../embeddings/oleObject22.bin"/><Relationship Id="rId1"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customXml" Target="../ink/ink3.xml"/><Relationship Id="rId7" Type="http://schemas.openxmlformats.org/officeDocument/2006/relationships/image" Target="../media/image102.png"/><Relationship Id="rId6" Type="http://schemas.openxmlformats.org/officeDocument/2006/relationships/customXml" Target="../ink/ink2.xml"/><Relationship Id="rId5" Type="http://schemas.openxmlformats.org/officeDocument/2006/relationships/image" Target="../media/image101.png"/><Relationship Id="rId4" Type="http://schemas.openxmlformats.org/officeDocument/2006/relationships/customXml" Target="../ink/ink1.xml"/><Relationship Id="rId3" Type="http://schemas.openxmlformats.org/officeDocument/2006/relationships/image" Target="../media/image100.png"/><Relationship Id="rId29" Type="http://schemas.openxmlformats.org/officeDocument/2006/relationships/notesSlide" Target="../notesSlides/notesSlide22.xml"/><Relationship Id="rId28" Type="http://schemas.openxmlformats.org/officeDocument/2006/relationships/slideLayout" Target="../slideLayouts/slideLayout41.xml"/><Relationship Id="rId27" Type="http://schemas.openxmlformats.org/officeDocument/2006/relationships/image" Target="../media/image112.png"/><Relationship Id="rId26" Type="http://schemas.openxmlformats.org/officeDocument/2006/relationships/customXml" Target="../ink/ink12.xml"/><Relationship Id="rId25" Type="http://schemas.openxmlformats.org/officeDocument/2006/relationships/image" Target="../media/image111.png"/><Relationship Id="rId24" Type="http://schemas.openxmlformats.org/officeDocument/2006/relationships/customXml" Target="../ink/ink11.xml"/><Relationship Id="rId23" Type="http://schemas.openxmlformats.org/officeDocument/2006/relationships/image" Target="../media/image110.png"/><Relationship Id="rId22" Type="http://schemas.openxmlformats.org/officeDocument/2006/relationships/customXml" Target="../ink/ink10.xml"/><Relationship Id="rId21" Type="http://schemas.openxmlformats.org/officeDocument/2006/relationships/image" Target="../media/image109.png"/><Relationship Id="rId20" Type="http://schemas.openxmlformats.org/officeDocument/2006/relationships/customXml" Target="../ink/ink9.xml"/><Relationship Id="rId2" Type="http://schemas.openxmlformats.org/officeDocument/2006/relationships/image" Target="../media/image99.png"/><Relationship Id="rId19" Type="http://schemas.openxmlformats.org/officeDocument/2006/relationships/image" Target="../media/image108.png"/><Relationship Id="rId18" Type="http://schemas.openxmlformats.org/officeDocument/2006/relationships/customXml" Target="../ink/ink8.xml"/><Relationship Id="rId17" Type="http://schemas.openxmlformats.org/officeDocument/2006/relationships/image" Target="../media/image107.png"/><Relationship Id="rId16" Type="http://schemas.openxmlformats.org/officeDocument/2006/relationships/customXml" Target="../ink/ink7.xml"/><Relationship Id="rId15" Type="http://schemas.openxmlformats.org/officeDocument/2006/relationships/image" Target="../media/image106.png"/><Relationship Id="rId14" Type="http://schemas.openxmlformats.org/officeDocument/2006/relationships/customXml" Target="../ink/ink6.xml"/><Relationship Id="rId13" Type="http://schemas.openxmlformats.org/officeDocument/2006/relationships/image" Target="../media/image105.png"/><Relationship Id="rId12" Type="http://schemas.openxmlformats.org/officeDocument/2006/relationships/customXml" Target="../ink/ink5.xml"/><Relationship Id="rId11" Type="http://schemas.openxmlformats.org/officeDocument/2006/relationships/image" Target="../media/image104.png"/><Relationship Id="rId10" Type="http://schemas.openxmlformats.org/officeDocument/2006/relationships/customXml" Target="../ink/ink4.xml"/><Relationship Id="rId1"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7.xml"/><Relationship Id="rId1" Type="http://schemas.openxmlformats.org/officeDocument/2006/relationships/image" Target="../media/image113.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37.xml"/><Relationship Id="rId7" Type="http://schemas.openxmlformats.org/officeDocument/2006/relationships/image" Target="../media/image117.png"/><Relationship Id="rId6" Type="http://schemas.openxmlformats.org/officeDocument/2006/relationships/customXml" Target="../ink/ink15.xml"/><Relationship Id="rId5" Type="http://schemas.openxmlformats.org/officeDocument/2006/relationships/image" Target="../media/image116.png"/><Relationship Id="rId4" Type="http://schemas.openxmlformats.org/officeDocument/2006/relationships/customXml" Target="../ink/ink14.xml"/><Relationship Id="rId3" Type="http://schemas.openxmlformats.org/officeDocument/2006/relationships/image" Target="../media/image115.png"/><Relationship Id="rId2" Type="http://schemas.openxmlformats.org/officeDocument/2006/relationships/customXml" Target="../ink/ink13.xml"/><Relationship Id="rId1" Type="http://schemas.openxmlformats.org/officeDocument/2006/relationships/image" Target="../media/image114.pn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37.xml"/><Relationship Id="rId7" Type="http://schemas.openxmlformats.org/officeDocument/2006/relationships/image" Target="../media/image118.png"/><Relationship Id="rId6" Type="http://schemas.openxmlformats.org/officeDocument/2006/relationships/customXml" Target="../ink/ink18.xml"/><Relationship Id="rId5" Type="http://schemas.openxmlformats.org/officeDocument/2006/relationships/image" Target="../media/image116.png"/><Relationship Id="rId4" Type="http://schemas.openxmlformats.org/officeDocument/2006/relationships/customXml" Target="../ink/ink17.xml"/><Relationship Id="rId3" Type="http://schemas.openxmlformats.org/officeDocument/2006/relationships/image" Target="../media/image115.png"/><Relationship Id="rId2" Type="http://schemas.openxmlformats.org/officeDocument/2006/relationships/customXml" Target="../ink/ink16.xml"/><Relationship Id="rId1"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12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1.xml"/><Relationship Id="rId1"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5"/>
          <p:cNvSpPr txBox="1">
            <a:spLocks noChangeArrowheads="1"/>
          </p:cNvSpPr>
          <p:nvPr/>
        </p:nvSpPr>
        <p:spPr bwMode="auto">
          <a:xfrm>
            <a:off x="2363699" y="4810815"/>
            <a:ext cx="583933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eaLnBrk="1" hangingPunct="1">
              <a:defRPr/>
            </a:pPr>
            <a:r>
              <a:rPr lang="zh-CN" altLang="en-US" sz="28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上海育创网络科技有限公司</a:t>
            </a:r>
            <a:endParaRPr lang="zh-CN" altLang="en-US" sz="32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182361" y="-4850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rot="13277834">
            <a:off x="-6734022" y="1631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5" name="矩形 14"/>
          <p:cNvSpPr/>
          <p:nvPr/>
        </p:nvSpPr>
        <p:spPr>
          <a:xfrm rot="13277834">
            <a:off x="9311045" y="7245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8" name="矩形 17"/>
          <p:cNvSpPr/>
          <p:nvPr/>
        </p:nvSpPr>
        <p:spPr>
          <a:xfrm rot="13277834">
            <a:off x="9953863" y="5764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2" name="矩形 21"/>
          <p:cNvSpPr/>
          <p:nvPr/>
        </p:nvSpPr>
        <p:spPr>
          <a:xfrm rot="13277834">
            <a:off x="1916252" y="9245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7" name="标题 1"/>
          <p:cNvSpPr txBox="1"/>
          <p:nvPr/>
        </p:nvSpPr>
        <p:spPr>
          <a:xfrm>
            <a:off x="0" y="1177175"/>
            <a:ext cx="12192000" cy="840468"/>
          </a:xfrm>
          <a:prstGeom prst="rect">
            <a:avLst/>
          </a:prstGeom>
          <a:solidFill>
            <a:srgbClr val="0096F0"/>
          </a:solidFill>
          <a:ln>
            <a:noFill/>
          </a:ln>
        </p:spPr>
        <p:txBody>
          <a:bodyPr anchor="b">
            <a:normAutofit fontScale="975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rPr>
              <a:t>人工智能之深度学习</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pic>
        <p:nvPicPr>
          <p:cNvPr id="8" name="图片 1" descr="wps9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682990" y="4775413"/>
            <a:ext cx="1673860" cy="608330"/>
          </a:xfrm>
          <a:prstGeom prst="rect">
            <a:avLst/>
          </a:prstGeom>
          <a:noFill/>
          <a:ln>
            <a:noFill/>
          </a:ln>
        </p:spPr>
      </p:pic>
      <p:sp>
        <p:nvSpPr>
          <p:cNvPr id="10" name="副标题 2"/>
          <p:cNvSpPr>
            <a:spLocks noGrp="1"/>
          </p:cNvSpPr>
          <p:nvPr>
            <p:ph type="subTitle" idx="4294967295"/>
          </p:nvPr>
        </p:nvSpPr>
        <p:spPr>
          <a:xfrm>
            <a:off x="2980690" y="2637790"/>
            <a:ext cx="6593205" cy="1655445"/>
          </a:xfrm>
          <a:ln w="9525">
            <a:noFill/>
            <a:miter/>
          </a:ln>
        </p:spPr>
        <p:txBody>
          <a:bodyPr vert="horz" wrap="square" lIns="91440" tIns="45720" rIns="91440" bIns="45720" anchor="t">
            <a:normAutofit lnSpcReduction="20000"/>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r>
              <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第一章  深度学习入门</a:t>
            </a:r>
            <a:r>
              <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-BP</a:t>
            </a:r>
            <a:endPar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endPar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主讲人：</a:t>
            </a:r>
            <a:r>
              <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Vincent Ying</a:t>
            </a:r>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309361" y="-4723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rot="13277834">
            <a:off x="-6607022" y="1758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9" name="矩形 18"/>
          <p:cNvSpPr/>
          <p:nvPr/>
        </p:nvSpPr>
        <p:spPr>
          <a:xfrm rot="13277834">
            <a:off x="9438045" y="7372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0" name="矩形 19"/>
          <p:cNvSpPr/>
          <p:nvPr/>
        </p:nvSpPr>
        <p:spPr>
          <a:xfrm rot="13277834">
            <a:off x="10080863" y="5891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1" name="矩形 20"/>
          <p:cNvSpPr/>
          <p:nvPr/>
        </p:nvSpPr>
        <p:spPr>
          <a:xfrm rot="13277834">
            <a:off x="2043252" y="9372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 calcmode="lin" valueType="num">
                                      <p:cBhvr additive="base">
                                        <p:cTn id="2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srcRect/>
          <a:stretch>
            <a:fillRect/>
          </a:stretch>
        </p:blipFill>
        <p:spPr bwMode="auto">
          <a:xfrm>
            <a:off x="1430655" y="2663190"/>
            <a:ext cx="8973185" cy="3606165"/>
          </a:xfrm>
          <a:prstGeom prst="rect">
            <a:avLst/>
          </a:prstGeom>
          <a:noFill/>
          <a:ln w="9525">
            <a:noFill/>
            <a:miter lim="800000"/>
            <a:headEnd/>
            <a:tailEnd/>
          </a:ln>
        </p:spPr>
      </p:pic>
      <p:sp>
        <p:nvSpPr>
          <p:cNvPr id="7" name="标题 5"/>
          <p:cNvSpPr txBox="1"/>
          <p:nvPr/>
        </p:nvSpPr>
        <p:spPr>
          <a:xfrm>
            <a:off x="3845560" y="247650"/>
            <a:ext cx="4498975" cy="51181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5"/>
          <p:cNvSpPr txBox="1"/>
          <p:nvPr/>
        </p:nvSpPr>
        <p:spPr>
          <a:xfrm>
            <a:off x="211455" y="986790"/>
            <a:ext cx="11411585" cy="135509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光学字符识别</a:t>
            </a:r>
            <a:r>
              <a:rPr 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、银行卡识别（出于隐私保护要求：</a:t>
            </a:r>
            <a:r>
              <a:rPr lang="zh-CN" altLang="en-US" sz="1800" b="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手机端识别，秒识别</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、燃气表识别：通过</a:t>
            </a:r>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识别燃气表读数实现燃气自助抄表。</a:t>
            </a:r>
            <a:endPar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、车牌识别：在移动警务，车辆维修定损中至关重要；因为光照，模糊，拍摄角度问题，在手机端识别较好（因为可以反复寻求置信度结果较好的作为最终结果）</a:t>
            </a:r>
            <a:endPar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、身份证识别。在金融行业，实名认证，安全审核等方面应用很广。挑战：中文汉字字库较大，导致模型较大。</a:t>
            </a:r>
            <a:endParaRPr lang="zh-CN" altLang="en-US" sz="1800" b="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573655" y="756920"/>
            <a:ext cx="5397500" cy="499110"/>
          </a:xfrm>
        </p:spPr>
        <p:txBody>
          <a:bodyPr>
            <a:normAutofit fontScale="90000"/>
          </a:bodyPr>
          <a:p>
            <a:r>
              <a:rPr lang="zh-CN" altLang="en-US" dirty="0">
                <a:cs typeface="微软雅黑" panose="020B0503020204020204" pitchFamily="34" charset="-122"/>
              </a:rPr>
              <a:t>案例二：文字识别技术</a:t>
            </a:r>
            <a:r>
              <a:rPr lang="en-US" altLang="zh-CN" dirty="0">
                <a:cs typeface="微软雅黑" panose="020B0503020204020204" pitchFamily="34" charset="-122"/>
              </a:rPr>
              <a:t>OCR</a:t>
            </a:r>
            <a:endParaRPr lang="zh-CN" altLang="en-US" dirty="0">
              <a:cs typeface="微软雅黑" panose="020B0503020204020204" pitchFamily="34" charset="-122"/>
            </a:endParaRPr>
          </a:p>
        </p:txBody>
      </p:sp>
      <p:sp>
        <p:nvSpPr>
          <p:cNvPr id="9" name="标题 5"/>
          <p:cNvSpPr>
            <a:spLocks noGrp="1"/>
          </p:cNvSpPr>
          <p:nvPr/>
        </p:nvSpPr>
        <p:spPr>
          <a:xfrm>
            <a:off x="1657985" y="1886585"/>
            <a:ext cx="8291830" cy="381254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背景：</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受算法效率和算法模型大小的限制和约束，目前</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端上应用都是上传图片到服务端识别再将结果回传到客户端；</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但是：</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弱网环境下，用户体验差；</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面临大促业务并发请求量过大时，服务端使用降级方案；</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私人证件采用</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进行信息提取时，端上“识完即焚”方式有效保护个人隐私。</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挑战：</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深度学习模型</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通常几十</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M</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或者上百</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M</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，比</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都大，不可能放到移动端；</a:t>
            </a:r>
            <a:br>
              <a:rPr lang="en-US" altLang="zh-CN" b="0"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、云端</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上运行尚且需要上百毫秒，手机</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运行</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是问题！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srcRect/>
          <a:stretch>
            <a:fillRect/>
          </a:stretch>
        </p:blipFill>
        <p:spPr bwMode="auto">
          <a:xfrm>
            <a:off x="1111885" y="1505857"/>
            <a:ext cx="6770638" cy="1413519"/>
          </a:xfrm>
          <a:prstGeom prst="rect">
            <a:avLst/>
          </a:prstGeom>
          <a:noFill/>
          <a:ln w="9525">
            <a:noFill/>
            <a:miter lim="800000"/>
            <a:headEnd/>
            <a:tailEnd/>
          </a:ln>
        </p:spPr>
      </p:pic>
      <p:pic>
        <p:nvPicPr>
          <p:cNvPr id="6147" name="Picture 3"/>
          <p:cNvPicPr>
            <a:picLocks noChangeAspect="1" noChangeArrowheads="1"/>
          </p:cNvPicPr>
          <p:nvPr/>
        </p:nvPicPr>
        <p:blipFill>
          <a:blip r:embed="rId2"/>
          <a:srcRect/>
          <a:stretch>
            <a:fillRect/>
          </a:stretch>
        </p:blipFill>
        <p:spPr bwMode="auto">
          <a:xfrm>
            <a:off x="1631950" y="3363595"/>
            <a:ext cx="5608320" cy="2742565"/>
          </a:xfrm>
          <a:prstGeom prst="rect">
            <a:avLst/>
          </a:prstGeom>
          <a:noFill/>
          <a:ln w="9525">
            <a:noFill/>
            <a:miter lim="800000"/>
            <a:headEnd/>
            <a:tailEnd/>
          </a:ln>
        </p:spPr>
      </p:pic>
      <p:sp>
        <p:nvSpPr>
          <p:cNvPr id="10" name="标题 5"/>
          <p:cNvSpPr txBox="1"/>
          <p:nvPr/>
        </p:nvSpPr>
        <p:spPr>
          <a:xfrm>
            <a:off x="3937000" y="521970"/>
            <a:ext cx="4316730" cy="78359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组件一：文字</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行检测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目标检测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标题 5"/>
          <p:cNvSpPr>
            <a:spLocks noGrp="1"/>
          </p:cNvSpPr>
          <p:nvPr/>
        </p:nvSpPr>
        <p:spPr>
          <a:xfrm>
            <a:off x="8139072" y="2064942"/>
            <a:ext cx="3087099" cy="405518"/>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Separable Convolution</a:t>
            </a:r>
            <a:endPar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可分离卷积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nvSpPr>
        <p:spPr>
          <a:xfrm>
            <a:off x="7707536" y="4262946"/>
            <a:ext cx="3087099" cy="674674"/>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altLang="zh-CN" b="0" dirty="0" smtClean="0">
                <a:latin typeface="微软雅黑" panose="020B0503020204020204" pitchFamily="34" charset="-122"/>
                <a:ea typeface="微软雅黑" panose="020B0503020204020204" pitchFamily="34" charset="-122"/>
              </a:rPr>
              <a:t>Group Convolution + Channel Shuffle</a:t>
            </a:r>
            <a:endParaRPr lang="en-US" altLang="zh-CN" b="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4254500" y="501650"/>
            <a:ext cx="3937000" cy="60071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OCR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Separable Convolution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概述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nvSpPr>
        <p:spPr>
          <a:xfrm>
            <a:off x="8383270" y="2276475"/>
            <a:ext cx="2033270" cy="76644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dirty="0" smtClean="0">
                <a:latin typeface="微软雅黑" panose="020B0503020204020204" pitchFamily="34" charset="-122"/>
                <a:ea typeface="微软雅黑" panose="020B0503020204020204" pitchFamily="34" charset="-122"/>
              </a:rPr>
              <a:t>常规的卷积</a:t>
            </a:r>
            <a:endParaRPr lang="zh-CN" altLang="en-US" dirty="0" smtClean="0">
              <a:latin typeface="微软雅黑" panose="020B0503020204020204" pitchFamily="34" charset="-122"/>
              <a:ea typeface="微软雅黑" panose="020B0503020204020204" pitchFamily="34" charset="-122"/>
            </a:endParaRPr>
          </a:p>
        </p:txBody>
      </p:sp>
      <p:pic>
        <p:nvPicPr>
          <p:cNvPr id="1026" name="Picture 2" descr="C:\Users\福来\Desktop\Gans\udacity\20190425智联直播课\微信图片_20190425111905.jpg"/>
          <p:cNvPicPr>
            <a:picLocks noChangeAspect="1" noChangeArrowheads="1"/>
          </p:cNvPicPr>
          <p:nvPr/>
        </p:nvPicPr>
        <p:blipFill>
          <a:blip r:embed="rId1"/>
          <a:srcRect/>
          <a:stretch>
            <a:fillRect/>
          </a:stretch>
        </p:blipFill>
        <p:spPr bwMode="auto">
          <a:xfrm>
            <a:off x="1551305" y="1576070"/>
            <a:ext cx="5775960" cy="2166620"/>
          </a:xfrm>
          <a:prstGeom prst="rect">
            <a:avLst/>
          </a:prstGeom>
          <a:noFill/>
        </p:spPr>
      </p:pic>
      <p:pic>
        <p:nvPicPr>
          <p:cNvPr id="1027" name="Picture 3" descr="C:\Users\福来\Desktop\Gans\udacity\20190425智联直播课\微信图片_20190425111926.png"/>
          <p:cNvPicPr>
            <a:picLocks noChangeAspect="1" noChangeArrowheads="1"/>
          </p:cNvPicPr>
          <p:nvPr/>
        </p:nvPicPr>
        <p:blipFill>
          <a:blip r:embed="rId2"/>
          <a:srcRect/>
          <a:stretch>
            <a:fillRect/>
          </a:stretch>
        </p:blipFill>
        <p:spPr bwMode="auto">
          <a:xfrm>
            <a:off x="1551305" y="3995420"/>
            <a:ext cx="6018530" cy="2031365"/>
          </a:xfrm>
          <a:prstGeom prst="rect">
            <a:avLst/>
          </a:prstGeom>
          <a:noFill/>
        </p:spPr>
      </p:pic>
      <p:sp>
        <p:nvSpPr>
          <p:cNvPr id="12" name="标题 5"/>
          <p:cNvSpPr>
            <a:spLocks noGrp="1"/>
          </p:cNvSpPr>
          <p:nvPr/>
        </p:nvSpPr>
        <p:spPr>
          <a:xfrm>
            <a:off x="8383270" y="4348480"/>
            <a:ext cx="2033270" cy="76644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dirty="0" smtClean="0">
                <a:latin typeface="微软雅黑" panose="020B0503020204020204" pitchFamily="34" charset="-122"/>
                <a:ea typeface="微软雅黑" panose="020B0503020204020204" pitchFamily="34" charset="-122"/>
              </a:rPr>
              <a:t>常规的卷积增加深度</a:t>
            </a:r>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4034790" y="324485"/>
            <a:ext cx="3807460" cy="516255"/>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OCR</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Separable Convolution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概述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nvSpPr>
        <p:spPr>
          <a:xfrm>
            <a:off x="7663815" y="1641475"/>
            <a:ext cx="1872615" cy="59499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Step1:</a:t>
            </a:r>
            <a:b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b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分开使用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个核每大小为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3×3×1</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50" name="Picture 2" descr="C:\Users\福来\Desktop\Gans\udacity\20190425智联直播课\微信图片_20190425111929.png"/>
          <p:cNvPicPr>
            <a:picLocks noChangeAspect="1" noChangeArrowheads="1"/>
          </p:cNvPicPr>
          <p:nvPr/>
        </p:nvPicPr>
        <p:blipFill>
          <a:blip r:embed="rId1"/>
          <a:srcRect/>
          <a:stretch>
            <a:fillRect/>
          </a:stretch>
        </p:blipFill>
        <p:spPr bwMode="auto">
          <a:xfrm>
            <a:off x="1001395" y="971550"/>
            <a:ext cx="5352415" cy="1934845"/>
          </a:xfrm>
          <a:prstGeom prst="rect">
            <a:avLst/>
          </a:prstGeom>
          <a:noFill/>
        </p:spPr>
      </p:pic>
      <p:pic>
        <p:nvPicPr>
          <p:cNvPr id="2051" name="Picture 3" descr="C:\Users\福来\Desktop\Gans\udacity\20190425智联直播课\微信图片_20190425111933.png"/>
          <p:cNvPicPr>
            <a:picLocks noChangeAspect="1" noChangeArrowheads="1"/>
          </p:cNvPicPr>
          <p:nvPr/>
        </p:nvPicPr>
        <p:blipFill>
          <a:blip r:embed="rId2"/>
          <a:srcRect/>
          <a:stretch>
            <a:fillRect/>
          </a:stretch>
        </p:blipFill>
        <p:spPr bwMode="auto">
          <a:xfrm>
            <a:off x="953135" y="2906395"/>
            <a:ext cx="5448935" cy="1677670"/>
          </a:xfrm>
          <a:prstGeom prst="rect">
            <a:avLst/>
          </a:prstGeom>
          <a:noFill/>
        </p:spPr>
      </p:pic>
      <p:pic>
        <p:nvPicPr>
          <p:cNvPr id="2052" name="Picture 4" descr="C:\Users\福来\Desktop\Gans\udacity\20190425智联直播课\微信图片_20190425111937.png"/>
          <p:cNvPicPr>
            <a:picLocks noChangeAspect="1" noChangeArrowheads="1"/>
          </p:cNvPicPr>
          <p:nvPr/>
        </p:nvPicPr>
        <p:blipFill>
          <a:blip r:embed="rId3"/>
          <a:srcRect/>
          <a:stretch>
            <a:fillRect/>
          </a:stretch>
        </p:blipFill>
        <p:spPr bwMode="auto">
          <a:xfrm>
            <a:off x="1001395" y="4584065"/>
            <a:ext cx="5457825" cy="1749425"/>
          </a:xfrm>
          <a:prstGeom prst="rect">
            <a:avLst/>
          </a:prstGeom>
          <a:noFill/>
        </p:spPr>
      </p:pic>
      <p:sp>
        <p:nvSpPr>
          <p:cNvPr id="11" name="标题 5"/>
          <p:cNvSpPr>
            <a:spLocks noGrp="1"/>
          </p:cNvSpPr>
          <p:nvPr/>
        </p:nvSpPr>
        <p:spPr>
          <a:xfrm>
            <a:off x="7663815" y="3201670"/>
            <a:ext cx="2270125" cy="59499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Step2:</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扩展深度</a:t>
            </a:r>
            <a:b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b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b="0" dirty="0" err="1" smtClean="0">
                <a:latin typeface="微软雅黑" panose="020B0503020204020204" pitchFamily="34" charset="-122"/>
                <a:ea typeface="微软雅黑" panose="020B0503020204020204" pitchFamily="34" charset="-122"/>
                <a:cs typeface="微软雅黑" panose="020B0503020204020204" pitchFamily="34" charset="-122"/>
              </a:rPr>
              <a:t>pointwise</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1×1×3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1×1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卷积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标题 5"/>
          <p:cNvSpPr>
            <a:spLocks noGrp="1"/>
          </p:cNvSpPr>
          <p:nvPr/>
        </p:nvSpPr>
        <p:spPr>
          <a:xfrm>
            <a:off x="7663815" y="5161280"/>
            <a:ext cx="2270125" cy="59499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Step3:</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扩展深度</a:t>
            </a:r>
            <a:b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b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128</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1×1×3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1×1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rPr>
              <a:t>卷积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3717290" y="436880"/>
            <a:ext cx="3923665" cy="88773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Separable Convolution </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总结</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4" name="Picture 2" descr="C:\Users\福来\Desktop\Gans\udacity\20190425智联直播课\微信图片_20190425111941.png"/>
          <p:cNvPicPr>
            <a:picLocks noChangeAspect="1" noChangeArrowheads="1"/>
          </p:cNvPicPr>
          <p:nvPr/>
        </p:nvPicPr>
        <p:blipFill>
          <a:blip r:embed="rId1"/>
          <a:srcRect/>
          <a:stretch>
            <a:fillRect/>
          </a:stretch>
        </p:blipFill>
        <p:spPr bwMode="auto">
          <a:xfrm>
            <a:off x="1048385" y="2298700"/>
            <a:ext cx="10093325" cy="2085975"/>
          </a:xfrm>
          <a:prstGeom prst="rect">
            <a:avLst/>
          </a:prstGeom>
          <a:noFill/>
        </p:spPr>
      </p:pic>
      <p:sp>
        <p:nvSpPr>
          <p:cNvPr id="14" name="标题 5"/>
          <p:cNvSpPr>
            <a:spLocks noGrp="1"/>
          </p:cNvSpPr>
          <p:nvPr/>
        </p:nvSpPr>
        <p:spPr>
          <a:xfrm>
            <a:off x="2919095" y="5195570"/>
            <a:ext cx="5822950" cy="45021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思考题：传统的卷积和 可分卷积的区别或利弊？</a:t>
            </a:r>
            <a:br>
              <a:rPr lang="en-US" altLang="zh-CN" sz="1800" dirty="0" smtClean="0">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可以比较前后计算量的差距！！</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3893185" y="588645"/>
            <a:ext cx="4404360" cy="972185"/>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OCR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Group Convolution + Channel Shuffle</a:t>
            </a:r>
            <a:r>
              <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sym typeface="+mn-ea"/>
              </a:rPr>
              <a:t>概述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标题 5"/>
          <p:cNvSpPr>
            <a:spLocks noGrp="1"/>
          </p:cNvSpPr>
          <p:nvPr>
            <p:ph type="title"/>
          </p:nvPr>
        </p:nvSpPr>
        <p:spPr>
          <a:xfrm>
            <a:off x="2980690" y="5006975"/>
            <a:ext cx="5947410" cy="436880"/>
          </a:xfrm>
        </p:spPr>
        <p:txBody>
          <a:bodyPr/>
          <a:lstStyle/>
          <a:p>
            <a:pPr algn="ctr"/>
            <a:r>
              <a:rPr lang="en-US" altLang="zh-CN" sz="1800" dirty="0" smtClean="0">
                <a:latin typeface="微软雅黑" panose="020B0503020204020204" pitchFamily="34" charset="-122"/>
                <a:ea typeface="微软雅黑" panose="020B0503020204020204" pitchFamily="34" charset="-122"/>
              </a:rPr>
              <a:t>Alex Net</a:t>
            </a:r>
            <a:endParaRPr lang="zh-CN" altLang="en-US" sz="1800" dirty="0">
              <a:latin typeface="微软雅黑" panose="020B0503020204020204" pitchFamily="34" charset="-122"/>
              <a:ea typeface="微软雅黑" panose="020B0503020204020204" pitchFamily="34" charset="-122"/>
            </a:endParaRPr>
          </a:p>
        </p:txBody>
      </p:sp>
      <p:pic>
        <p:nvPicPr>
          <p:cNvPr id="4098" name="Picture 2" descr="C:\Users\福来\Desktop\Gans\udacity\20190425智联直播课\微信图片_20190425111944.png"/>
          <p:cNvPicPr>
            <a:picLocks noChangeAspect="1" noChangeArrowheads="1"/>
          </p:cNvPicPr>
          <p:nvPr/>
        </p:nvPicPr>
        <p:blipFill>
          <a:blip r:embed="rId1"/>
          <a:srcRect/>
          <a:stretch>
            <a:fillRect/>
          </a:stretch>
        </p:blipFill>
        <p:spPr bwMode="auto">
          <a:xfrm>
            <a:off x="1685290" y="2043430"/>
            <a:ext cx="8818880" cy="275336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4142105" y="273050"/>
            <a:ext cx="3847465" cy="44958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ph type="title"/>
          </p:nvPr>
        </p:nvSpPr>
        <p:spPr>
          <a:xfrm>
            <a:off x="3836332" y="850372"/>
            <a:ext cx="4251575" cy="289248"/>
          </a:xfrm>
        </p:spPr>
        <p:txBody>
          <a:bodyPr>
            <a:normAutofit fontScale="90000"/>
          </a:bodyPr>
          <a:lstStyle/>
          <a:p>
            <a:pPr algn="ctr"/>
            <a:r>
              <a:rPr lang="en-US" altLang="zh-CN" dirty="0" smtClean="0"/>
              <a:t>Group Convolution</a:t>
            </a:r>
            <a:endParaRPr lang="en-US" altLang="zh-CN" dirty="0" smtClean="0"/>
          </a:p>
        </p:txBody>
      </p:sp>
      <p:pic>
        <p:nvPicPr>
          <p:cNvPr id="5122" name="Picture 2" descr="C:\Users\福来\Desktop\Gans\udacity\20190425智联直播课\微信图片_20190425111947.png"/>
          <p:cNvPicPr>
            <a:picLocks noChangeAspect="1" noChangeArrowheads="1"/>
          </p:cNvPicPr>
          <p:nvPr/>
        </p:nvPicPr>
        <p:blipFill>
          <a:blip r:embed="rId1"/>
          <a:srcRect/>
          <a:stretch>
            <a:fillRect/>
          </a:stretch>
        </p:blipFill>
        <p:spPr bwMode="auto">
          <a:xfrm>
            <a:off x="2020122" y="1267445"/>
            <a:ext cx="7505311" cy="2068130"/>
          </a:xfrm>
          <a:prstGeom prst="rect">
            <a:avLst/>
          </a:prstGeom>
          <a:noFill/>
        </p:spPr>
      </p:pic>
      <p:pic>
        <p:nvPicPr>
          <p:cNvPr id="5123" name="Picture 3" descr="C:\Users\福来\Desktop\Gans\udacity\20190425智联直播课\微信图片_20190425111952.png"/>
          <p:cNvPicPr>
            <a:picLocks noChangeAspect="1" noChangeArrowheads="1"/>
          </p:cNvPicPr>
          <p:nvPr/>
        </p:nvPicPr>
        <p:blipFill>
          <a:blip r:embed="rId2"/>
          <a:srcRect/>
          <a:stretch>
            <a:fillRect/>
          </a:stretch>
        </p:blipFill>
        <p:spPr bwMode="auto">
          <a:xfrm>
            <a:off x="2154555" y="3775075"/>
            <a:ext cx="7614920" cy="274129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txBox="1"/>
          <p:nvPr/>
        </p:nvSpPr>
        <p:spPr>
          <a:xfrm>
            <a:off x="4168140" y="309880"/>
            <a:ext cx="3898265" cy="49911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OCR</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ph type="title"/>
          </p:nvPr>
        </p:nvSpPr>
        <p:spPr>
          <a:xfrm>
            <a:off x="3502660" y="1068070"/>
            <a:ext cx="4479290" cy="321310"/>
          </a:xfrm>
        </p:spPr>
        <p:txBody>
          <a:bodyPr>
            <a:normAutofit fontScale="90000"/>
          </a:bodyPr>
          <a:lstStyle/>
          <a:p>
            <a:pPr algn="ctr"/>
            <a:r>
              <a:rPr lang="en-US" altLang="zh-CN" b="0" dirty="0" smtClean="0"/>
              <a:t> Channel Shuffle</a:t>
            </a:r>
            <a:endParaRPr lang="en-US" altLang="zh-CN" b="0" dirty="0" smtClean="0"/>
          </a:p>
        </p:txBody>
      </p:sp>
      <p:pic>
        <p:nvPicPr>
          <p:cNvPr id="1026" name="Picture 2" descr="C:\Users\福来\Desktop\Gans\udacity\20190425智联直播课\微信截图_20190425112118.png"/>
          <p:cNvPicPr>
            <a:picLocks noChangeAspect="1" noChangeArrowheads="1"/>
          </p:cNvPicPr>
          <p:nvPr/>
        </p:nvPicPr>
        <p:blipFill>
          <a:blip r:embed="rId1"/>
          <a:srcRect/>
          <a:stretch>
            <a:fillRect/>
          </a:stretch>
        </p:blipFill>
        <p:spPr bwMode="auto">
          <a:xfrm>
            <a:off x="1591945" y="2025015"/>
            <a:ext cx="8593455" cy="3796030"/>
          </a:xfrm>
          <a:prstGeom prst="rect">
            <a:avLst/>
          </a:prstGeom>
          <a:noFill/>
        </p:spPr>
      </p:pic>
      <p:sp>
        <p:nvSpPr>
          <p:cNvPr id="9" name="标题 5"/>
          <p:cNvSpPr>
            <a:spLocks noGrp="1"/>
          </p:cNvSpPr>
          <p:nvPr/>
        </p:nvSpPr>
        <p:spPr>
          <a:xfrm>
            <a:off x="2684780" y="1565910"/>
            <a:ext cx="5537835" cy="32131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分组卷积  导致信息丢失，故引出了</a:t>
            </a:r>
            <a:r>
              <a:rPr lang="en-US" altLang="zh-CN" b="0" dirty="0" smtClean="0">
                <a:latin typeface="微软雅黑" panose="020B0503020204020204" pitchFamily="34" charset="-122"/>
                <a:ea typeface="微软雅黑" panose="020B0503020204020204" pitchFamily="34" charset="-122"/>
                <a:cs typeface="微软雅黑" panose="020B0503020204020204" pitchFamily="34" charset="-122"/>
              </a:rPr>
              <a:t>Channel Shuffle</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ph type="title"/>
          </p:nvPr>
        </p:nvSpPr>
        <p:spPr>
          <a:xfrm>
            <a:off x="4226560" y="1158875"/>
            <a:ext cx="3282315" cy="478790"/>
          </a:xfrm>
        </p:spPr>
        <p:txBody>
          <a:bodyPr>
            <a:normAutofit fontScale="90000"/>
          </a:bodyPr>
          <a:lstStyle/>
          <a:p>
            <a:r>
              <a:rPr lang="zh-CN" altLang="en-US" dirty="0" smtClean="0"/>
              <a:t>组件二：文字</a:t>
            </a:r>
            <a:r>
              <a:rPr lang="zh-CN" altLang="en-US" dirty="0"/>
              <a:t>行识别</a:t>
            </a:r>
            <a:endParaRPr lang="zh-CN" altLang="en-US" dirty="0"/>
          </a:p>
        </p:txBody>
      </p:sp>
      <p:pic>
        <p:nvPicPr>
          <p:cNvPr id="7170" name="Picture 2"/>
          <p:cNvPicPr>
            <a:picLocks noChangeAspect="1" noChangeArrowheads="1"/>
          </p:cNvPicPr>
          <p:nvPr/>
        </p:nvPicPr>
        <p:blipFill>
          <a:blip r:embed="rId1"/>
          <a:srcRect/>
          <a:stretch>
            <a:fillRect/>
          </a:stretch>
        </p:blipFill>
        <p:spPr bwMode="auto">
          <a:xfrm>
            <a:off x="579120" y="2508885"/>
            <a:ext cx="5812155" cy="1641475"/>
          </a:xfrm>
          <a:prstGeom prst="rect">
            <a:avLst/>
          </a:prstGeom>
          <a:noFill/>
          <a:ln w="9525">
            <a:noFill/>
            <a:miter lim="800000"/>
            <a:headEnd/>
            <a:tailEnd/>
          </a:ln>
        </p:spPr>
      </p:pic>
      <p:pic>
        <p:nvPicPr>
          <p:cNvPr id="7171" name="Picture 3"/>
          <p:cNvPicPr>
            <a:picLocks noChangeAspect="1" noChangeArrowheads="1"/>
          </p:cNvPicPr>
          <p:nvPr/>
        </p:nvPicPr>
        <p:blipFill>
          <a:blip r:embed="rId2"/>
          <a:srcRect/>
          <a:stretch>
            <a:fillRect/>
          </a:stretch>
        </p:blipFill>
        <p:spPr bwMode="auto">
          <a:xfrm>
            <a:off x="7026910" y="1997710"/>
            <a:ext cx="4258945" cy="3073400"/>
          </a:xfrm>
          <a:prstGeom prst="rect">
            <a:avLst/>
          </a:prstGeom>
          <a:noFill/>
          <a:ln w="9525">
            <a:noFill/>
            <a:miter lim="800000"/>
            <a:headEnd/>
            <a:tailEnd/>
          </a:ln>
        </p:spPr>
      </p:pic>
      <p:sp>
        <p:nvSpPr>
          <p:cNvPr id="10" name="标题 5"/>
          <p:cNvSpPr txBox="1"/>
          <p:nvPr/>
        </p:nvSpPr>
        <p:spPr>
          <a:xfrm>
            <a:off x="4136390" y="394970"/>
            <a:ext cx="3681730" cy="530225"/>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案例二：文字识别技术</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5"/>
          <p:cNvSpPr>
            <a:spLocks noGrp="1"/>
          </p:cNvSpPr>
          <p:nvPr/>
        </p:nvSpPr>
        <p:spPr>
          <a:xfrm>
            <a:off x="2195830" y="4270375"/>
            <a:ext cx="2740025" cy="47879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altLang="zh-CN" b="0" dirty="0" smtClean="0">
                <a:latin typeface="微软雅黑" panose="020B0503020204020204" pitchFamily="34" charset="-122"/>
                <a:ea typeface="微软雅黑" panose="020B0503020204020204" pitchFamily="34" charset="-122"/>
              </a:rPr>
              <a:t>Channel-wise Attention</a:t>
            </a:r>
            <a:endParaRPr lang="en-US" altLang="zh-CN" b="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451485" y="1200150"/>
            <a:ext cx="11178540" cy="4625975"/>
          </a:xfrm>
        </p:spPr>
        <p:txBody>
          <a:bodyPr>
            <a:noAutofit/>
          </a:bodyPr>
          <a:lstStyle/>
          <a:p>
            <a:pPr>
              <a:lnSpc>
                <a:spcPct val="150000"/>
              </a:lnSpc>
            </a:pPr>
            <a:r>
              <a:rPr lang="zh-CN" altLang="en-US" sz="1400" dirty="0" smtClean="0">
                <a:solidFill>
                  <a:schemeClr val="tx2"/>
                </a:solidFill>
                <a:sym typeface="+mn-ea"/>
              </a:rPr>
              <a:t>欢迎大家加入深度学习群体！</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2"/>
                </a:solidFill>
                <a:sym typeface="+mn-ea"/>
              </a:rPr>
              <a:t>深度学习技术突破直接推动了新一轮人工智能革命；你所能听到、看到、使用的各种新技术背后的秘密武器正是：深度学习。</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2"/>
                </a:solidFill>
                <a:sym typeface="+mn-ea"/>
              </a:rPr>
              <a:t>一、主流方向：</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2"/>
                </a:solidFill>
                <a:sym typeface="+mn-ea"/>
              </a:rPr>
              <a:t>机器学习工程师</a:t>
            </a:r>
            <a:r>
              <a:rPr lang="en-US" altLang="zh-CN" sz="1400" dirty="0" smtClean="0">
                <a:solidFill>
                  <a:schemeClr val="tx2"/>
                </a:solidFill>
                <a:sym typeface="+mn-ea"/>
              </a:rPr>
              <a:t>-----</a:t>
            </a:r>
            <a:r>
              <a:rPr lang="zh-CN" altLang="en-US" sz="1400" dirty="0" smtClean="0">
                <a:solidFill>
                  <a:schemeClr val="tx2"/>
                </a:solidFill>
                <a:sym typeface="+mn-ea"/>
              </a:rPr>
              <a:t>深度学习工程师</a:t>
            </a:r>
            <a:r>
              <a:rPr lang="en-US" altLang="zh-CN" sz="1400" dirty="0" smtClean="0">
                <a:solidFill>
                  <a:schemeClr val="tx2"/>
                </a:solidFill>
                <a:sym typeface="+mn-ea"/>
              </a:rPr>
              <a:t>---</a:t>
            </a:r>
            <a:r>
              <a:rPr lang="zh-CN" altLang="en-US" sz="1400" dirty="0" smtClean="0">
                <a:solidFill>
                  <a:schemeClr val="tx2"/>
                </a:solidFill>
                <a:sym typeface="+mn-ea"/>
              </a:rPr>
              <a:t>计算机视觉工程师（人脸识别、目标检测跟踪）</a:t>
            </a:r>
            <a:r>
              <a:rPr lang="en-US" altLang="zh-CN" sz="1400" dirty="0" smtClean="0">
                <a:solidFill>
                  <a:schemeClr val="tx2"/>
                </a:solidFill>
                <a:sym typeface="+mn-ea"/>
              </a:rPr>
              <a:t>----</a:t>
            </a:r>
            <a:r>
              <a:rPr lang="zh-CN" altLang="en-US" sz="1400" dirty="0" smtClean="0">
                <a:solidFill>
                  <a:schemeClr val="tx2"/>
                </a:solidFill>
                <a:sym typeface="+mn-ea"/>
              </a:rPr>
              <a:t>自然语言处理工程师（语言翻译、命名实体识别）</a:t>
            </a:r>
            <a:r>
              <a:rPr lang="en-US" altLang="zh-CN" sz="1400" dirty="0" smtClean="0">
                <a:solidFill>
                  <a:schemeClr val="tx2"/>
                </a:solidFill>
                <a:sym typeface="+mn-ea"/>
              </a:rPr>
              <a:t>----</a:t>
            </a:r>
            <a:r>
              <a:rPr lang="zh-CN" altLang="en-US" sz="1400" dirty="0" smtClean="0">
                <a:solidFill>
                  <a:schemeClr val="tx2"/>
                </a:solidFill>
                <a:sym typeface="+mn-ea"/>
              </a:rPr>
              <a:t>无人驾驶工程师</a:t>
            </a:r>
            <a:r>
              <a:rPr lang="en-US" altLang="zh-CN" sz="1400" dirty="0" smtClean="0">
                <a:solidFill>
                  <a:schemeClr val="tx2"/>
                </a:solidFill>
                <a:sym typeface="+mn-ea"/>
              </a:rPr>
              <a:t>(</a:t>
            </a:r>
            <a:r>
              <a:rPr lang="zh-CN" altLang="en-US" sz="1400" dirty="0" smtClean="0">
                <a:solidFill>
                  <a:schemeClr val="tx2"/>
                </a:solidFill>
                <a:sym typeface="+mn-ea"/>
              </a:rPr>
              <a:t>感知部分</a:t>
            </a:r>
            <a:r>
              <a:rPr lang="en-US" altLang="zh-CN" sz="1400" dirty="0" smtClean="0">
                <a:solidFill>
                  <a:schemeClr val="tx2"/>
                </a:solidFill>
                <a:sym typeface="+mn-ea"/>
              </a:rPr>
              <a:t>)</a:t>
            </a:r>
            <a:endParaRPr lang="zh-CN" altLang="en-US" sz="1400" dirty="0" smtClean="0">
              <a:solidFill>
                <a:schemeClr val="tx2"/>
              </a:solidFill>
              <a:sym typeface="+mn-ea"/>
            </a:endParaRPr>
          </a:p>
          <a:p>
            <a:pPr>
              <a:lnSpc>
                <a:spcPct val="150000"/>
              </a:lnSpc>
            </a:pPr>
            <a:r>
              <a:rPr lang="zh-CN" altLang="en-US" sz="1400" dirty="0" smtClean="0">
                <a:solidFill>
                  <a:schemeClr val="tx2"/>
                </a:solidFill>
                <a:sym typeface="+mn-ea"/>
              </a:rPr>
              <a:t>、自然处理工程师（语音翻译）、工业</a:t>
            </a:r>
            <a:r>
              <a:rPr lang="en-US" altLang="zh-CN" sz="1400" dirty="0" smtClean="0">
                <a:solidFill>
                  <a:schemeClr val="tx2"/>
                </a:solidFill>
                <a:sym typeface="+mn-ea"/>
              </a:rPr>
              <a:t>4.0</a:t>
            </a:r>
            <a:r>
              <a:rPr lang="zh-CN" altLang="en-US" sz="1400" dirty="0" smtClean="0">
                <a:solidFill>
                  <a:schemeClr val="tx2"/>
                </a:solidFill>
                <a:sym typeface="+mn-ea"/>
              </a:rPr>
              <a:t>工程师（产品缺陷检测，设备预测维护）、医疗领域、搜索推荐工程师、机器学习工程师、数据挖掘工程师、安防工程师、风险控制工程师；</a:t>
            </a:r>
            <a:endParaRPr lang="zh-CN" altLang="en-US" sz="1400" dirty="0" smtClean="0">
              <a:solidFill>
                <a:schemeClr val="tx2"/>
              </a:solidFill>
              <a:sym typeface="+mn-ea"/>
            </a:endParaRPr>
          </a:p>
          <a:p>
            <a:pPr>
              <a:lnSpc>
                <a:spcPct val="150000"/>
              </a:lnSpc>
            </a:pPr>
            <a:r>
              <a:rPr lang="zh-CN" altLang="en-US" sz="1400" dirty="0" smtClean="0">
                <a:solidFill>
                  <a:schemeClr val="tx2"/>
                </a:solidFill>
                <a:sym typeface="+mn-ea"/>
              </a:rPr>
              <a:t>二、具体应用：</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2"/>
                </a:solidFill>
                <a:sym typeface="+mn-ea"/>
              </a:rPr>
              <a:t>芯片瑕疵检测、人脸识别、无人商店、手淘拍立得、京东智能冰箱、亚马逊语音助手</a:t>
            </a:r>
            <a:r>
              <a:rPr lang="en-US" altLang="zh-CN" sz="1400" dirty="0" err="1" smtClean="0">
                <a:solidFill>
                  <a:schemeClr val="tx2"/>
                </a:solidFill>
                <a:sym typeface="+mn-ea"/>
              </a:rPr>
              <a:t>Alexa</a:t>
            </a:r>
            <a:r>
              <a:rPr lang="en-US" altLang="zh-CN" sz="1400" dirty="0" smtClean="0">
                <a:solidFill>
                  <a:schemeClr val="tx2"/>
                </a:solidFill>
                <a:sym typeface="+mn-ea"/>
              </a:rPr>
              <a:t>(</a:t>
            </a:r>
            <a:r>
              <a:rPr lang="zh-CN" altLang="en-US" sz="1400" dirty="0" smtClean="0">
                <a:solidFill>
                  <a:schemeClr val="tx2"/>
                </a:solidFill>
                <a:sym typeface="+mn-ea"/>
              </a:rPr>
              <a:t>语音互动</a:t>
            </a:r>
            <a:r>
              <a:rPr lang="en-US" altLang="zh-CN" sz="1400" dirty="0" smtClean="0">
                <a:solidFill>
                  <a:schemeClr val="tx2"/>
                </a:solidFill>
                <a:sym typeface="+mn-ea"/>
              </a:rPr>
              <a:t>)</a:t>
            </a:r>
            <a:r>
              <a:rPr lang="zh-CN" altLang="en-US" sz="1400" dirty="0" smtClean="0">
                <a:solidFill>
                  <a:schemeClr val="tx2"/>
                </a:solidFill>
                <a:sym typeface="+mn-ea"/>
              </a:rPr>
              <a:t>、</a:t>
            </a:r>
            <a:r>
              <a:rPr lang="en-US" altLang="zh-CN" sz="1400" dirty="0" smtClean="0">
                <a:solidFill>
                  <a:schemeClr val="tx2"/>
                </a:solidFill>
                <a:sym typeface="+mn-ea"/>
              </a:rPr>
              <a:t>IBM</a:t>
            </a:r>
            <a:r>
              <a:rPr lang="zh-CN" altLang="en-US" sz="1400" dirty="0" smtClean="0">
                <a:solidFill>
                  <a:schemeClr val="tx2"/>
                </a:solidFill>
                <a:sym typeface="+mn-ea"/>
              </a:rPr>
              <a:t>人工智能大脑‘沃森’在某些特定癌症检测的准确率已经超人类专家、</a:t>
            </a:r>
            <a:r>
              <a:rPr lang="en-US" altLang="zh-CN" sz="1400" dirty="0" err="1" smtClean="0">
                <a:solidFill>
                  <a:schemeClr val="tx2"/>
                </a:solidFill>
                <a:sym typeface="+mn-ea"/>
              </a:rPr>
              <a:t>Deepmind</a:t>
            </a:r>
            <a:r>
              <a:rPr lang="zh-CN" altLang="en-US" sz="1400" dirty="0" smtClean="0">
                <a:solidFill>
                  <a:schemeClr val="tx2"/>
                </a:solidFill>
                <a:sym typeface="+mn-ea"/>
              </a:rPr>
              <a:t>的</a:t>
            </a:r>
            <a:r>
              <a:rPr lang="en-US" altLang="zh-CN" sz="1400" dirty="0" err="1" smtClean="0">
                <a:solidFill>
                  <a:schemeClr val="tx2"/>
                </a:solidFill>
                <a:sym typeface="+mn-ea"/>
              </a:rPr>
              <a:t>alphaGO</a:t>
            </a:r>
            <a:r>
              <a:rPr lang="zh-CN" altLang="en-US" sz="1400" dirty="0" smtClean="0">
                <a:solidFill>
                  <a:schemeClr val="tx2"/>
                </a:solidFill>
                <a:sym typeface="+mn-ea"/>
              </a:rPr>
              <a:t>、</a:t>
            </a:r>
            <a:r>
              <a:rPr lang="en-US" altLang="zh-CN" sz="1400" dirty="0" err="1" smtClean="0">
                <a:solidFill>
                  <a:schemeClr val="tx2"/>
                </a:solidFill>
                <a:sym typeface="+mn-ea"/>
              </a:rPr>
              <a:t>alphaZERO</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chemeClr val="tx2"/>
                </a:solidFill>
                <a:sym typeface="+mn-ea"/>
              </a:rPr>
              <a:t>今天，我们也将共同参加到这场革命当中来，探索全新的世界，因为深度学习是众多颠覆性技术的基石，从这里你将进入无限可能！！！</a:t>
            </a:r>
            <a:endParaRPr lang="zh-CN" altLang="en-US" sz="1400" dirty="0" smtClean="0">
              <a:solidFill>
                <a:schemeClr val="tx2"/>
              </a:solidFill>
              <a:sym typeface="+mn-ea"/>
            </a:endParaRPr>
          </a:p>
        </p:txBody>
      </p:sp>
      <p:sp>
        <p:nvSpPr>
          <p:cNvPr id="3" name="标题 2"/>
          <p:cNvSpPr>
            <a:spLocks noGrp="1"/>
          </p:cNvSpPr>
          <p:nvPr>
            <p:ph type="title"/>
          </p:nvPr>
        </p:nvSpPr>
        <p:spPr>
          <a:xfrm>
            <a:off x="1569085" y="447675"/>
            <a:ext cx="8229600" cy="752475"/>
          </a:xfrm>
        </p:spPr>
        <p:txBody>
          <a:bodyPr/>
          <a:lstStyle/>
          <a:p>
            <a:r>
              <a:rPr lang="zh-CN" altLang="en-US" sz="3600" dirty="0"/>
              <a:t>欢迎词</a:t>
            </a:r>
            <a:endParaRPr lang="zh-CN" altLang="en-US" sz="3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ph type="title"/>
          </p:nvPr>
        </p:nvSpPr>
        <p:spPr>
          <a:xfrm>
            <a:off x="540385" y="1126490"/>
            <a:ext cx="10194925" cy="1417320"/>
          </a:xfrm>
        </p:spPr>
        <p:txBody>
          <a:bodyPr>
            <a:noAutofit/>
          </a:bodyPr>
          <a:lstStyle/>
          <a:p>
            <a:pPr algn="l"/>
            <a:r>
              <a:rPr lang="zh-CN" altLang="en-US" sz="2000" dirty="0"/>
              <a:t>移动端</a:t>
            </a:r>
            <a:r>
              <a:rPr lang="en-US" altLang="zh-CN" sz="2000" dirty="0"/>
              <a:t>OCR</a:t>
            </a:r>
            <a:r>
              <a:rPr lang="zh-CN" altLang="en-US" sz="2000" dirty="0"/>
              <a:t>应用总结</a:t>
            </a:r>
            <a:br>
              <a:rPr lang="en-US" altLang="zh-CN" sz="2000" dirty="0"/>
            </a:br>
            <a:r>
              <a:rPr lang="en-US" altLang="zh-CN" sz="2000" b="0" dirty="0"/>
              <a:t>1</a:t>
            </a:r>
            <a:r>
              <a:rPr lang="zh-CN" altLang="en-US" sz="2000" b="0" dirty="0"/>
              <a:t>、银行卡识别、燃气表</a:t>
            </a:r>
            <a:r>
              <a:rPr lang="en-US" altLang="zh-CN" sz="2000" b="0" dirty="0"/>
              <a:t>/</a:t>
            </a:r>
            <a:r>
              <a:rPr lang="zh-CN" altLang="en-US" sz="2000" b="0" dirty="0"/>
              <a:t>水表识别、门头名识别、场景英文识别（</a:t>
            </a:r>
            <a:r>
              <a:rPr lang="en-US" altLang="zh-CN" sz="2000" b="0" dirty="0"/>
              <a:t>AR</a:t>
            </a:r>
            <a:r>
              <a:rPr lang="zh-CN" altLang="en-US" sz="2000" b="0" dirty="0"/>
              <a:t>翻译）等等</a:t>
            </a:r>
            <a:br>
              <a:rPr lang="zh-CN" altLang="en-US" sz="2000" b="0" dirty="0"/>
            </a:br>
            <a:r>
              <a:rPr lang="en-US" altLang="zh-CN" sz="2000" b="0" dirty="0"/>
              <a:t>2</a:t>
            </a:r>
            <a:r>
              <a:rPr lang="zh-CN" altLang="en-US" sz="2000" b="0" dirty="0"/>
              <a:t>、目前基于</a:t>
            </a:r>
            <a:r>
              <a:rPr lang="en-US" altLang="zh-CN" sz="2000" b="0" dirty="0"/>
              <a:t>AI</a:t>
            </a:r>
            <a:r>
              <a:rPr lang="zh-CN" altLang="en-US" sz="2000" b="0" dirty="0"/>
              <a:t>的</a:t>
            </a:r>
            <a:r>
              <a:rPr lang="en-US" altLang="zh-CN" sz="2000" b="0" dirty="0"/>
              <a:t>OCR</a:t>
            </a:r>
            <a:r>
              <a:rPr lang="zh-CN" altLang="en-US" sz="2000" b="0" dirty="0"/>
              <a:t>技术在端上已经能较好的识别场景数字、英文以及部分汉字，无论是模型大小、速度、准确度均已达到工业应用的水平，并且全面超过基于传统算法识别的OCR端上应用</a:t>
            </a:r>
            <a:endParaRPr lang="zh-CN" altLang="en-US" sz="2000" b="0" dirty="0"/>
          </a:p>
        </p:txBody>
      </p:sp>
      <p:pic>
        <p:nvPicPr>
          <p:cNvPr id="8194" name="Picture 2"/>
          <p:cNvPicPr>
            <a:picLocks noChangeAspect="1" noChangeArrowheads="1"/>
          </p:cNvPicPr>
          <p:nvPr/>
        </p:nvPicPr>
        <p:blipFill>
          <a:blip r:embed="rId1"/>
          <a:srcRect/>
          <a:stretch>
            <a:fillRect/>
          </a:stretch>
        </p:blipFill>
        <p:spPr bwMode="auto">
          <a:xfrm>
            <a:off x="1770380" y="2941320"/>
            <a:ext cx="8083550" cy="3547110"/>
          </a:xfrm>
          <a:prstGeom prst="rect">
            <a:avLst/>
          </a:prstGeom>
          <a:noFill/>
          <a:ln w="9525">
            <a:noFill/>
            <a:miter lim="800000"/>
            <a:headEnd/>
            <a:tailEnd/>
          </a:ln>
        </p:spPr>
      </p:pic>
      <p:sp>
        <p:nvSpPr>
          <p:cNvPr id="8" name="标题 5"/>
          <p:cNvSpPr txBox="1"/>
          <p:nvPr/>
        </p:nvSpPr>
        <p:spPr>
          <a:xfrm>
            <a:off x="4194175" y="386715"/>
            <a:ext cx="3235325" cy="50292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dirty="0"/>
              <a:t>案例二：文字识别技术</a:t>
            </a:r>
            <a:r>
              <a:rPr lang="en-US" altLang="zh-CN" dirty="0" smtClean="0"/>
              <a:t>OCR</a:t>
            </a:r>
            <a:r>
              <a:rPr lang="zh-CN" altLang="en-US" dirty="0" smtClean="0">
                <a:solidFill>
                  <a:srgbClr val="FF0000"/>
                </a:solidFill>
              </a:rPr>
              <a:t> ★</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281170" y="382905"/>
            <a:ext cx="2862580" cy="727710"/>
          </a:xfrm>
        </p:spPr>
        <p:txBody>
          <a:bodyPr>
            <a:normAutofit fontScale="90000"/>
          </a:bodyPr>
          <a:p>
            <a:r>
              <a:rPr lang="zh-CN" altLang="en-US" dirty="0"/>
              <a:t>案例二：智能音箱</a:t>
            </a: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1398905" y="1275715"/>
            <a:ext cx="3357880" cy="1967230"/>
          </a:xfrm>
          <a:prstGeom prst="rect">
            <a:avLst/>
          </a:prstGeom>
          <a:noFill/>
          <a:ln w="9525">
            <a:noFill/>
            <a:miter lim="800000"/>
            <a:headEnd/>
            <a:tailEnd/>
          </a:ln>
        </p:spPr>
      </p:pic>
      <p:sp>
        <p:nvSpPr>
          <p:cNvPr id="7" name="标题 4"/>
          <p:cNvSpPr>
            <a:spLocks noGrp="1"/>
          </p:cNvSpPr>
          <p:nvPr/>
        </p:nvSpPr>
        <p:spPr>
          <a:xfrm>
            <a:off x="5760085" y="2051050"/>
            <a:ext cx="4869815" cy="217678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智能音箱</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（不仅仅中文，中翻译英）</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粤语语音互动</a:t>
            </a:r>
            <a:br>
              <a:rPr lang="en-US" altLang="zh-CN" dirty="0">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技术：深度学习</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Attention</a:t>
            </a:r>
            <a:endParaRPr lang="zh-CN" altLang="en-US"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srcRect/>
          <a:stretch>
            <a:fillRect/>
          </a:stretch>
        </p:blipFill>
        <p:spPr bwMode="auto">
          <a:xfrm>
            <a:off x="1391285" y="3714750"/>
            <a:ext cx="3365500" cy="189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dministrator\AI1\DL_RongDa\DL_Vincent\chapter 4 RNN\4.6   seq2seq\images\sequence-to-sequence-inference-decoder.png"/>
          <p:cNvPicPr>
            <a:picLocks noChangeAspect="1" noChangeArrowheads="1"/>
          </p:cNvPicPr>
          <p:nvPr/>
        </p:nvPicPr>
        <p:blipFill>
          <a:blip r:embed="rId1"/>
          <a:srcRect/>
          <a:stretch>
            <a:fillRect/>
          </a:stretch>
        </p:blipFill>
        <p:spPr bwMode="auto">
          <a:xfrm>
            <a:off x="1160780" y="1197610"/>
            <a:ext cx="10006965" cy="5097780"/>
          </a:xfrm>
          <a:prstGeom prst="rect">
            <a:avLst/>
          </a:prstGeom>
          <a:noFill/>
        </p:spPr>
      </p:pic>
      <p:sp>
        <p:nvSpPr>
          <p:cNvPr id="5" name="标题 4"/>
          <p:cNvSpPr>
            <a:spLocks noGrp="1"/>
          </p:cNvSpPr>
          <p:nvPr>
            <p:ph type="title"/>
          </p:nvPr>
        </p:nvSpPr>
        <p:spPr>
          <a:xfrm>
            <a:off x="4281170" y="382905"/>
            <a:ext cx="2862580" cy="727710"/>
          </a:xfrm>
        </p:spPr>
        <p:txBody>
          <a:bodyPr>
            <a:normAutofit fontScale="90000"/>
          </a:bodyPr>
          <a:p>
            <a:r>
              <a:rPr lang="zh-CN" altLang="en-US" dirty="0"/>
              <a:t>案例二：智能音箱</a:t>
            </a:r>
            <a:br>
              <a:rPr lang="zh-CN" altLang="en-US" dirty="0"/>
            </a:br>
            <a:r>
              <a:rPr lang="en-US" altLang="zh-CN" dirty="0"/>
              <a:t>seq2seq</a:t>
            </a:r>
            <a:endParaRPr lang="en-US" altLang="zh-C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695065" y="598170"/>
            <a:ext cx="4279265" cy="675005"/>
          </a:xfrm>
        </p:spPr>
        <p:txBody>
          <a:bodyPr>
            <a:normAutofit/>
          </a:bodyPr>
          <a:p>
            <a:r>
              <a:rPr lang="zh-CN" altLang="en-US" dirty="0"/>
              <a:t>案例三：淘宝以图搜图</a:t>
            </a:r>
            <a:endParaRPr lang="zh-CN" altLang="en-US" dirty="0"/>
          </a:p>
        </p:txBody>
      </p:sp>
      <p:sp>
        <p:nvSpPr>
          <p:cNvPr id="7" name="标题 4"/>
          <p:cNvSpPr>
            <a:spLocks noGrp="1"/>
          </p:cNvSpPr>
          <p:nvPr/>
        </p:nvSpPr>
        <p:spPr>
          <a:xfrm>
            <a:off x="6327775" y="2590165"/>
            <a:ext cx="4570095" cy="201993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场景描述。</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深度学习技术</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物体检测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(CV)--</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分类</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提取特征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和数据库中图片特征进行匹配排序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98" name="Picture 2"/>
          <p:cNvPicPr>
            <a:picLocks noChangeAspect="1" noChangeArrowheads="1"/>
          </p:cNvPicPr>
          <p:nvPr/>
        </p:nvPicPr>
        <p:blipFill>
          <a:blip r:embed="rId1"/>
          <a:srcRect/>
          <a:stretch>
            <a:fillRect/>
          </a:stretch>
        </p:blipFill>
        <p:spPr bwMode="auto">
          <a:xfrm>
            <a:off x="1000760" y="1564005"/>
            <a:ext cx="4697730" cy="4277995"/>
          </a:xfrm>
          <a:prstGeom prst="rect">
            <a:avLst/>
          </a:prstGeom>
          <a:noFill/>
          <a:ln w="9525">
            <a:noFill/>
            <a:miter lim="800000"/>
            <a:headEnd/>
            <a:tailEnd/>
          </a:ln>
        </p:spPr>
      </p:pic>
      <p:sp>
        <p:nvSpPr>
          <p:cNvPr id="2" name="标题 4"/>
          <p:cNvSpPr>
            <a:spLocks noGrp="1"/>
          </p:cNvSpPr>
          <p:nvPr/>
        </p:nvSpPr>
        <p:spPr>
          <a:xfrm>
            <a:off x="7844790" y="5635625"/>
            <a:ext cx="4279265" cy="67500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2000" dirty="0">
                <a:solidFill>
                  <a:srgbClr val="FF0000"/>
                </a:solidFill>
                <a:cs typeface="微软雅黑" panose="020B0503020204020204" pitchFamily="34" charset="-122"/>
              </a:rPr>
              <a:t>直接上</a:t>
            </a:r>
            <a:r>
              <a:rPr lang="en-US" altLang="zh-CN" sz="2000" dirty="0">
                <a:solidFill>
                  <a:srgbClr val="FF0000"/>
                </a:solidFill>
                <a:cs typeface="微软雅黑" panose="020B0503020204020204" pitchFamily="34" charset="-122"/>
              </a:rPr>
              <a:t>taobao</a:t>
            </a:r>
            <a:r>
              <a:rPr lang="zh-CN" altLang="en-US" sz="2000" dirty="0">
                <a:solidFill>
                  <a:srgbClr val="FF0000"/>
                </a:solidFill>
                <a:cs typeface="微软雅黑" panose="020B0503020204020204" pitchFamily="34" charset="-122"/>
              </a:rPr>
              <a:t>展示</a:t>
            </a:r>
            <a:endParaRPr lang="zh-CN" altLang="en-US" sz="2000" dirty="0">
              <a:solidFill>
                <a:srgbClr val="FF0000"/>
              </a:solidFill>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41750" y="786130"/>
            <a:ext cx="4507230" cy="750570"/>
          </a:xfrm>
        </p:spPr>
        <p:txBody>
          <a:bodyPr>
            <a:normAutofit fontScale="90000"/>
          </a:bodyPr>
          <a:p>
            <a:r>
              <a:rPr lang="zh-CN" altLang="en-US" dirty="0"/>
              <a:t>案例四：闲鱼图片自动打标签</a:t>
            </a:r>
            <a:endParaRPr lang="zh-CN" altLang="en-US" dirty="0"/>
          </a:p>
        </p:txBody>
      </p:sp>
      <p:sp>
        <p:nvSpPr>
          <p:cNvPr id="7" name="标题 4"/>
          <p:cNvSpPr>
            <a:spLocks noGrp="1"/>
          </p:cNvSpPr>
          <p:nvPr/>
        </p:nvSpPr>
        <p:spPr>
          <a:xfrm>
            <a:off x="6990080" y="3170555"/>
            <a:ext cx="4538345" cy="177228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深度学习技术：</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物体检测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object   detection—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给出锚点</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分类</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标签</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成果：交易效率提升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19%</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4" name="Picture 2"/>
          <p:cNvPicPr>
            <a:picLocks noChangeAspect="1" noChangeArrowheads="1"/>
          </p:cNvPicPr>
          <p:nvPr/>
        </p:nvPicPr>
        <p:blipFill>
          <a:blip r:embed="rId1"/>
          <a:srcRect/>
          <a:stretch>
            <a:fillRect/>
          </a:stretch>
        </p:blipFill>
        <p:spPr bwMode="auto">
          <a:xfrm>
            <a:off x="1198245" y="2665730"/>
            <a:ext cx="4957445" cy="27819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41215" y="223520"/>
            <a:ext cx="3156585" cy="761365"/>
          </a:xfrm>
        </p:spPr>
        <p:txBody>
          <a:bodyPr>
            <a:normAutofit fontScale="90000"/>
          </a:bodyPr>
          <a:p>
            <a:r>
              <a:rPr lang="zh-CN" altLang="en-US" dirty="0"/>
              <a:t>案例五：有道作业帮</a:t>
            </a:r>
            <a:endParaRPr lang="zh-CN" altLang="en-US" dirty="0"/>
          </a:p>
        </p:txBody>
      </p:sp>
      <p:pic>
        <p:nvPicPr>
          <p:cNvPr id="1026" name="Picture 2" descr="E:\Uda\20190315Uda VIP宣讲课\智联直播课素材\微信截图_20190331172135.png"/>
          <p:cNvPicPr>
            <a:picLocks noChangeAspect="1" noChangeArrowheads="1"/>
          </p:cNvPicPr>
          <p:nvPr/>
        </p:nvPicPr>
        <p:blipFill>
          <a:blip r:embed="rId1"/>
          <a:srcRect/>
          <a:stretch>
            <a:fillRect/>
          </a:stretch>
        </p:blipFill>
        <p:spPr bwMode="auto">
          <a:xfrm>
            <a:off x="1664335" y="984885"/>
            <a:ext cx="3671570" cy="2872105"/>
          </a:xfrm>
          <a:prstGeom prst="rect">
            <a:avLst/>
          </a:prstGeom>
          <a:noFill/>
        </p:spPr>
      </p:pic>
      <p:sp>
        <p:nvSpPr>
          <p:cNvPr id="6" name="标题 4"/>
          <p:cNvSpPr>
            <a:spLocks noGrp="1"/>
          </p:cNvSpPr>
          <p:nvPr/>
        </p:nvSpPr>
        <p:spPr>
          <a:xfrm>
            <a:off x="6772275" y="1239520"/>
            <a:ext cx="4227830" cy="420497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运用深度学习技术搭建：</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、自动切题，自动判题；用户手写答案定位与识别</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、实现整页拍搜，一键判题功能。</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深度学习技术：</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（视觉）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分类</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文本相识度匹配</a:t>
            </a:r>
            <a:br>
              <a:rPr lang="zh-CN" altLang="en-US"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7" name="Picture 3"/>
          <p:cNvPicPr>
            <a:picLocks noChangeAspect="1" noChangeArrowheads="1"/>
          </p:cNvPicPr>
          <p:nvPr/>
        </p:nvPicPr>
        <p:blipFill>
          <a:blip r:embed="rId2"/>
          <a:srcRect/>
          <a:stretch>
            <a:fillRect/>
          </a:stretch>
        </p:blipFill>
        <p:spPr bwMode="auto">
          <a:xfrm>
            <a:off x="1227455" y="3987800"/>
            <a:ext cx="4545330" cy="25469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2065" y="234315"/>
            <a:ext cx="3942715" cy="681355"/>
          </a:xfrm>
        </p:spPr>
        <p:txBody>
          <a:bodyPr>
            <a:normAutofit/>
          </a:bodyPr>
          <a:p>
            <a:r>
              <a:rPr lang="zh-CN" altLang="en-US" dirty="0"/>
              <a:t>案例六：训练客服系统</a:t>
            </a:r>
            <a:endParaRPr lang="zh-CN" altLang="en-US" dirty="0"/>
          </a:p>
        </p:txBody>
      </p:sp>
      <p:sp>
        <p:nvSpPr>
          <p:cNvPr id="6" name="标题 4"/>
          <p:cNvSpPr>
            <a:spLocks noGrp="1"/>
          </p:cNvSpPr>
          <p:nvPr/>
        </p:nvSpPr>
        <p:spPr>
          <a:xfrm>
            <a:off x="5892165" y="1665605"/>
            <a:ext cx="5087620" cy="352869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传统的培训：线下让云客服看视频等学习资料</a:t>
            </a:r>
            <a: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笔试</a:t>
            </a:r>
            <a: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通过后上岗</a:t>
            </a: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能不能参考驾考模式？</a:t>
            </a: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a:t>
            </a:r>
            <a: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训练系统</a:t>
            </a: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产生非常真实的模拟会话，通过和会员聊天，不断学习平台工具使用，不断提升解决客户问题能力。大黄机器人会对这通会话进行评价，并会告知应该使用某种具体的解决方案来回答用户问题。</a:t>
            </a: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成果：</a:t>
            </a:r>
            <a: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AB</a:t>
            </a: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测试，显示通过该系统试岗的客服在满意度、不满意、平均响应时间、平均服务时长等各项指标上都有非常明显提升。</a:t>
            </a: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b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技术：</a:t>
            </a:r>
            <a:r>
              <a:rPr lang="en-US" altLang="zh-CN"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NLP</a:t>
            </a:r>
            <a:r>
              <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问答系统</a:t>
            </a:r>
            <a:endParaRPr lang="zh-CN" altLang="en-US" sz="1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4" name="Picture 2"/>
          <p:cNvPicPr>
            <a:picLocks noChangeAspect="1" noChangeArrowheads="1"/>
          </p:cNvPicPr>
          <p:nvPr/>
        </p:nvPicPr>
        <p:blipFill>
          <a:blip r:embed="rId1"/>
          <a:srcRect/>
          <a:stretch>
            <a:fillRect/>
          </a:stretch>
        </p:blipFill>
        <p:spPr bwMode="auto">
          <a:xfrm>
            <a:off x="1628140" y="915670"/>
            <a:ext cx="3510280" cy="2651760"/>
          </a:xfrm>
          <a:prstGeom prst="rect">
            <a:avLst/>
          </a:prstGeom>
          <a:noFill/>
          <a:ln w="9525">
            <a:noFill/>
            <a:miter lim="800000"/>
            <a:headEnd/>
            <a:tailEnd/>
          </a:ln>
        </p:spPr>
      </p:pic>
      <p:pic>
        <p:nvPicPr>
          <p:cNvPr id="3075" name="Picture 3"/>
          <p:cNvPicPr>
            <a:picLocks noChangeAspect="1" noChangeArrowheads="1"/>
          </p:cNvPicPr>
          <p:nvPr/>
        </p:nvPicPr>
        <p:blipFill>
          <a:blip r:embed="rId2"/>
          <a:srcRect/>
          <a:stretch>
            <a:fillRect/>
          </a:stretch>
        </p:blipFill>
        <p:spPr bwMode="auto">
          <a:xfrm>
            <a:off x="1577340" y="4028440"/>
            <a:ext cx="3561080" cy="257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378889" y="976282"/>
            <a:ext cx="9182849" cy="4399915"/>
          </a:xfrm>
          <a:prstGeom prst="rect">
            <a:avLst/>
          </a:prstGeom>
          <a:noFill/>
        </p:spPr>
        <p:txBody>
          <a:bodyPr wrap="square" rtlCol="0">
            <a:spAutoFit/>
          </a:bodyPr>
          <a:p>
            <a:r>
              <a:rPr lang="zh-CN" altLang="en-US" sz="4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案例七：风格迁移</a:t>
            </a:r>
            <a:endParaRPr lang="en-US" altLang="zh-CN" sz="4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为了展示深度学习模型可以实现的各种功能，我给大家展示一个非常有趣的项目，叫做</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hlinkClick r:id="rId1"/>
              </a:rPr>
              <a:t>快速风格迁移</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过风格迁移，你可以按照著名的画作重新创建风格一样的图片！神经网络会学习这些画作采用的技巧，并学会如何自己应用这些绘画技巧。此模型根据著名画作的风格进行了训练，能够将这些风格迁移到其他图片上</a:t>
            </a:r>
            <a:r>
              <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甚至视频上！</a:t>
            </a:r>
            <a:endPar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地址：</a:t>
            </a:r>
            <a:r>
              <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https://github.com/lengstrom/fast-style-transfer.git</a:t>
            </a:r>
            <a:endParaRPr lang="en-US" altLang="zh-CN" sz="2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4442449" y="352625"/>
            <a:ext cx="5136720" cy="707886"/>
          </a:xfrm>
          <a:prstGeom prst="rect">
            <a:avLst/>
          </a:prstGeom>
          <a:noFill/>
        </p:spPr>
        <p:txBody>
          <a:bodyPr wrap="square" rtlCol="0">
            <a:spAutoFit/>
          </a:bodyPr>
          <a:p>
            <a:r>
              <a:rPr lang="zh-CN" altLang="en-US" sz="4000" dirty="0" smtClean="0">
                <a:solidFill>
                  <a:schemeClr val="tx2"/>
                </a:solidFill>
                <a:latin typeface="微软雅黑" panose="020B0503020204020204" pitchFamily="34" charset="-122"/>
                <a:ea typeface="微软雅黑" panose="020B0503020204020204" pitchFamily="34" charset="-122"/>
              </a:rPr>
              <a:t>风格迁移</a:t>
            </a:r>
            <a:endParaRPr lang="zh-CN" altLang="en-US" sz="4000" dirty="0">
              <a:solidFill>
                <a:schemeClr val="tx2"/>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463035" y="2873227"/>
            <a:ext cx="2031325" cy="930414"/>
            <a:chOff x="1998003" y="2639195"/>
            <a:chExt cx="2031325" cy="930413"/>
          </a:xfrm>
        </p:grpSpPr>
        <p:sp>
          <p:nvSpPr>
            <p:cNvPr id="8" name="矩形 7"/>
            <p:cNvSpPr/>
            <p:nvPr/>
          </p:nvSpPr>
          <p:spPr>
            <a:xfrm>
              <a:off x="2616156" y="3231054"/>
              <a:ext cx="630302" cy="338554"/>
            </a:xfrm>
            <a:prstGeom prst="rect">
              <a:avLst/>
            </a:prstGeom>
          </p:spPr>
          <p:txBody>
            <a:bodyPr wrap="none">
              <a:spAutoFit/>
            </a:bodyPr>
            <a:p>
              <a:pPr algn="ct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号</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998003" y="2639195"/>
              <a:ext cx="2031325" cy="646330"/>
            </a:xfrm>
            <a:prstGeom prst="rect">
              <a:avLst/>
            </a:prstGeom>
            <a:noFill/>
          </p:spPr>
          <p:txBody>
            <a:bodyPr wrap="none" rtlCol="0">
              <a:spAutoFit/>
            </a:bodyPr>
            <a:p>
              <a:pPr defTabSz="1219200" eaLnBrk="0" fontAlgn="base" hangingPunct="0">
                <a:spcBef>
                  <a:spcPct val="0"/>
                </a:spcBef>
                <a:spcAft>
                  <a:spcPct val="0"/>
                </a:spcAft>
              </a:pPr>
              <a:r>
                <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微软雅黑</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0" name="组合 9"/>
          <p:cNvGrpSpPr/>
          <p:nvPr/>
        </p:nvGrpSpPr>
        <p:grpSpPr>
          <a:xfrm>
            <a:off x="5074728" y="2903318"/>
            <a:ext cx="1446563" cy="914828"/>
            <a:chOff x="1998003" y="2639195"/>
            <a:chExt cx="1446563" cy="914827"/>
          </a:xfrm>
        </p:grpSpPr>
        <p:sp>
          <p:nvSpPr>
            <p:cNvPr id="11" name="矩形 10"/>
            <p:cNvSpPr/>
            <p:nvPr/>
          </p:nvSpPr>
          <p:spPr>
            <a:xfrm>
              <a:off x="2028794" y="3215468"/>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98003" y="2639195"/>
              <a:ext cx="1378904" cy="646330"/>
            </a:xfrm>
            <a:prstGeom prst="rect">
              <a:avLst/>
            </a:prstGeom>
            <a:noFill/>
          </p:spPr>
          <p:txBody>
            <a:bodyPr wrap="none" rtlCol="0">
              <a:spAutoFit/>
            </a:bodyPr>
            <a:p>
              <a:pPr defTabSz="1219200" eaLnBrk="0" fontAlgn="base" hangingPunct="0">
                <a:spcBef>
                  <a:spcPct val="0"/>
                </a:spcBef>
                <a:spcAft>
                  <a:spcPct val="0"/>
                </a:spcAft>
              </a:pP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2,250</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8400720" y="2873227"/>
            <a:ext cx="1446563" cy="914828"/>
            <a:chOff x="1998003" y="2639195"/>
            <a:chExt cx="1446563" cy="914827"/>
          </a:xfrm>
        </p:grpSpPr>
        <p:sp>
          <p:nvSpPr>
            <p:cNvPr id="14" name="矩形 13"/>
            <p:cNvSpPr/>
            <p:nvPr/>
          </p:nvSpPr>
          <p:spPr>
            <a:xfrm>
              <a:off x="2028794" y="3215468"/>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998003" y="2639195"/>
              <a:ext cx="1378904" cy="646330"/>
            </a:xfrm>
            <a:prstGeom prst="rect">
              <a:avLst/>
            </a:prstGeom>
            <a:noFill/>
          </p:spPr>
          <p:txBody>
            <a:bodyPr wrap="none" rtlCol="0">
              <a:spAutoFit/>
            </a:bodyPr>
            <a:p>
              <a:pPr defTabSz="1219200" eaLnBrk="0" fontAlgn="base" hangingPunct="0">
                <a:spcBef>
                  <a:spcPct val="0"/>
                </a:spcBef>
                <a:spcAft>
                  <a:spcPct val="0"/>
                </a:spcAft>
              </a:pP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1,780</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6" name="Picture 2" descr="D:\课件资料\872d63ad-51a9-4f1c-8b22-4c17d96779b4 (1).jpg"/>
          <p:cNvPicPr>
            <a:picLocks noChangeAspect="1" noChangeArrowheads="1"/>
          </p:cNvPicPr>
          <p:nvPr/>
        </p:nvPicPr>
        <p:blipFill>
          <a:blip r:embed="rId1" cstate="print"/>
          <a:srcRect/>
          <a:stretch>
            <a:fillRect/>
          </a:stretch>
        </p:blipFill>
        <p:spPr bwMode="auto">
          <a:xfrm>
            <a:off x="1052299" y="1365921"/>
            <a:ext cx="2673990" cy="5054072"/>
          </a:xfrm>
          <a:prstGeom prst="rect">
            <a:avLst/>
          </a:prstGeom>
          <a:noFill/>
        </p:spPr>
      </p:pic>
      <p:pic>
        <p:nvPicPr>
          <p:cNvPr id="1027" name="Picture 3" descr="D:\课件资料\stata.jpg"/>
          <p:cNvPicPr>
            <a:picLocks noChangeAspect="1" noChangeArrowheads="1"/>
          </p:cNvPicPr>
          <p:nvPr/>
        </p:nvPicPr>
        <p:blipFill>
          <a:blip r:embed="rId2" cstate="print"/>
          <a:srcRect/>
          <a:stretch>
            <a:fillRect/>
          </a:stretch>
        </p:blipFill>
        <p:spPr bwMode="auto">
          <a:xfrm>
            <a:off x="7775472" y="1401175"/>
            <a:ext cx="3397608" cy="2253551"/>
          </a:xfrm>
          <a:prstGeom prst="rect">
            <a:avLst/>
          </a:prstGeom>
          <a:noFill/>
        </p:spPr>
      </p:pic>
      <p:pic>
        <p:nvPicPr>
          <p:cNvPr id="1028" name="Picture 4" descr="D:\课件资料\udnie.jpg"/>
          <p:cNvPicPr>
            <a:picLocks noChangeAspect="1" noChangeArrowheads="1"/>
          </p:cNvPicPr>
          <p:nvPr/>
        </p:nvPicPr>
        <p:blipFill>
          <a:blip r:embed="rId3" cstate="print"/>
          <a:srcRect/>
          <a:stretch>
            <a:fillRect/>
          </a:stretch>
        </p:blipFill>
        <p:spPr bwMode="auto">
          <a:xfrm>
            <a:off x="4422576" y="1552586"/>
            <a:ext cx="2810311" cy="2810311"/>
          </a:xfrm>
          <a:prstGeom prst="rect">
            <a:avLst/>
          </a:prstGeom>
          <a:noFill/>
        </p:spPr>
      </p:pic>
      <p:pic>
        <p:nvPicPr>
          <p:cNvPr id="1029" name="Picture 5" descr="D:\课件资料\stata_udnie_header.jpg"/>
          <p:cNvPicPr>
            <a:picLocks noChangeAspect="1" noChangeArrowheads="1"/>
          </p:cNvPicPr>
          <p:nvPr/>
        </p:nvPicPr>
        <p:blipFill>
          <a:blip r:embed="rId4" cstate="print"/>
          <a:srcRect/>
          <a:stretch>
            <a:fillRect/>
          </a:stretch>
        </p:blipFill>
        <p:spPr bwMode="auto">
          <a:xfrm>
            <a:off x="7774305" y="4185285"/>
            <a:ext cx="3471545" cy="221297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1679570" y="2924662"/>
            <a:ext cx="2031325" cy="930414"/>
            <a:chOff x="1998003" y="2639195"/>
            <a:chExt cx="2031325" cy="930413"/>
          </a:xfrm>
        </p:grpSpPr>
        <p:sp>
          <p:nvSpPr>
            <p:cNvPr id="8" name="矩形 7"/>
            <p:cNvSpPr/>
            <p:nvPr/>
          </p:nvSpPr>
          <p:spPr>
            <a:xfrm>
              <a:off x="2616156" y="3231054"/>
              <a:ext cx="630302" cy="338554"/>
            </a:xfrm>
            <a:prstGeom prst="rect">
              <a:avLst/>
            </a:prstGeom>
          </p:spPr>
          <p:txBody>
            <a:bodyPr wrap="none">
              <a:spAutoFit/>
            </a:bodyPr>
            <a:p>
              <a:pPr algn="ct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号</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998003" y="2639195"/>
              <a:ext cx="2031325" cy="646330"/>
            </a:xfrm>
            <a:prstGeom prst="rect">
              <a:avLst/>
            </a:prstGeom>
            <a:noFill/>
          </p:spPr>
          <p:txBody>
            <a:bodyPr wrap="none" rtlCol="0">
              <a:spAutoFit/>
            </a:bodyPr>
            <a:p>
              <a:pPr defTabSz="1219200" eaLnBrk="0" fontAlgn="base" hangingPunct="0">
                <a:spcBef>
                  <a:spcPct val="0"/>
                </a:spcBef>
                <a:spcAft>
                  <a:spcPct val="0"/>
                </a:spcAft>
              </a:pPr>
              <a:r>
                <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微软雅黑</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 name="矩形 10"/>
          <p:cNvSpPr/>
          <p:nvPr/>
        </p:nvSpPr>
        <p:spPr>
          <a:xfrm>
            <a:off x="5322054" y="3531027"/>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5" name="组合 12"/>
          <p:cNvGrpSpPr/>
          <p:nvPr/>
        </p:nvGrpSpPr>
        <p:grpSpPr>
          <a:xfrm>
            <a:off x="8617255" y="2924662"/>
            <a:ext cx="1446563" cy="914828"/>
            <a:chOff x="1998003" y="2639195"/>
            <a:chExt cx="1446563" cy="914827"/>
          </a:xfrm>
        </p:grpSpPr>
        <p:sp>
          <p:nvSpPr>
            <p:cNvPr id="14" name="矩形 13"/>
            <p:cNvSpPr/>
            <p:nvPr/>
          </p:nvSpPr>
          <p:spPr>
            <a:xfrm>
              <a:off x="2028794" y="3215468"/>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998003" y="2639195"/>
              <a:ext cx="1378904" cy="646330"/>
            </a:xfrm>
            <a:prstGeom prst="rect">
              <a:avLst/>
            </a:prstGeom>
            <a:noFill/>
          </p:spPr>
          <p:txBody>
            <a:bodyPr wrap="none" rtlCol="0">
              <a:spAutoFit/>
            </a:bodyPr>
            <a:p>
              <a:pPr defTabSz="1219200" eaLnBrk="0" fontAlgn="base" hangingPunct="0">
                <a:spcBef>
                  <a:spcPct val="0"/>
                </a:spcBef>
                <a:spcAft>
                  <a:spcPct val="0"/>
                </a:spcAft>
              </a:pP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1,780</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2050" name="Picture 2" descr="D:\课件资料\chicago.jpg"/>
          <p:cNvPicPr>
            <a:picLocks noChangeAspect="1" noChangeArrowheads="1"/>
          </p:cNvPicPr>
          <p:nvPr/>
        </p:nvPicPr>
        <p:blipFill>
          <a:blip r:embed="rId1" cstate="print"/>
          <a:srcRect/>
          <a:stretch>
            <a:fillRect/>
          </a:stretch>
        </p:blipFill>
        <p:spPr bwMode="auto">
          <a:xfrm>
            <a:off x="4215118" y="140842"/>
            <a:ext cx="3393697" cy="2259287"/>
          </a:xfrm>
          <a:prstGeom prst="rect">
            <a:avLst/>
          </a:prstGeom>
          <a:noFill/>
        </p:spPr>
      </p:pic>
      <p:pic>
        <p:nvPicPr>
          <p:cNvPr id="2051" name="Picture 3" descr="D:\课件资料\wave.jpg"/>
          <p:cNvPicPr>
            <a:picLocks noChangeAspect="1" noChangeArrowheads="1"/>
          </p:cNvPicPr>
          <p:nvPr/>
        </p:nvPicPr>
        <p:blipFill>
          <a:blip r:embed="rId2" cstate="print"/>
          <a:srcRect/>
          <a:stretch>
            <a:fillRect/>
          </a:stretch>
        </p:blipFill>
        <p:spPr bwMode="auto">
          <a:xfrm>
            <a:off x="165858" y="2388742"/>
            <a:ext cx="1629386" cy="4191000"/>
          </a:xfrm>
          <a:prstGeom prst="rect">
            <a:avLst/>
          </a:prstGeom>
          <a:noFill/>
        </p:spPr>
      </p:pic>
      <p:pic>
        <p:nvPicPr>
          <p:cNvPr id="2052" name="Picture 4" descr="D:\课件资料\chicago_wave.jpg"/>
          <p:cNvPicPr>
            <a:picLocks noChangeAspect="1" noChangeArrowheads="1"/>
          </p:cNvPicPr>
          <p:nvPr/>
        </p:nvPicPr>
        <p:blipFill>
          <a:blip r:embed="rId3" cstate="print"/>
          <a:srcRect/>
          <a:stretch>
            <a:fillRect/>
          </a:stretch>
        </p:blipFill>
        <p:spPr bwMode="auto">
          <a:xfrm>
            <a:off x="1815867" y="2431036"/>
            <a:ext cx="4324875" cy="4198690"/>
          </a:xfrm>
          <a:prstGeom prst="rect">
            <a:avLst/>
          </a:prstGeom>
          <a:noFill/>
        </p:spPr>
      </p:pic>
      <p:pic>
        <p:nvPicPr>
          <p:cNvPr id="2053" name="Picture 5" descr="D:\课件资料\chicago_udnie.jpg"/>
          <p:cNvPicPr>
            <a:picLocks noChangeAspect="1" noChangeArrowheads="1"/>
          </p:cNvPicPr>
          <p:nvPr/>
        </p:nvPicPr>
        <p:blipFill>
          <a:blip r:embed="rId4" cstate="print"/>
          <a:srcRect/>
          <a:stretch>
            <a:fillRect/>
          </a:stretch>
        </p:blipFill>
        <p:spPr bwMode="auto">
          <a:xfrm>
            <a:off x="6186531" y="2405869"/>
            <a:ext cx="4056427" cy="4251908"/>
          </a:xfrm>
          <a:prstGeom prst="rect">
            <a:avLst/>
          </a:prstGeom>
          <a:noFill/>
        </p:spPr>
      </p:pic>
      <p:pic>
        <p:nvPicPr>
          <p:cNvPr id="2054" name="Picture 6" descr="D:\课件资料\udnie (1).jpg"/>
          <p:cNvPicPr>
            <a:picLocks noChangeAspect="1" noChangeArrowheads="1"/>
          </p:cNvPicPr>
          <p:nvPr/>
        </p:nvPicPr>
        <p:blipFill>
          <a:blip r:embed="rId5" cstate="print"/>
          <a:srcRect/>
          <a:stretch>
            <a:fillRect/>
          </a:stretch>
        </p:blipFill>
        <p:spPr bwMode="auto">
          <a:xfrm>
            <a:off x="10266203" y="2422298"/>
            <a:ext cx="1850296" cy="4191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763270" y="1633220"/>
            <a:ext cx="6640830" cy="4224020"/>
          </a:xfrm>
        </p:spPr>
        <p:txBody>
          <a:bodyPr>
            <a:normAutofit/>
          </a:bodyPr>
          <a:lstStyle/>
          <a:p>
            <a:pPr>
              <a:lnSpc>
                <a:spcPct val="150000"/>
              </a:lnSpc>
            </a:pPr>
            <a:r>
              <a:rPr lang="en-US" altLang="zh-CN" sz="2800" dirty="0"/>
              <a:t>  </a:t>
            </a:r>
            <a:r>
              <a:rPr lang="zh-CN" altLang="en-US" sz="2800" dirty="0">
                <a:solidFill>
                  <a:srgbClr val="FF0000"/>
                </a:solidFill>
              </a:rPr>
              <a:t>一 </a:t>
            </a:r>
            <a:r>
              <a:rPr lang="en-US" altLang="zh-CN" sz="2800" dirty="0">
                <a:solidFill>
                  <a:srgbClr val="FF0000"/>
                </a:solidFill>
              </a:rPr>
              <a:t>&lt;</a:t>
            </a:r>
            <a:r>
              <a:rPr lang="zh-CN" altLang="en-US" sz="2800" dirty="0">
                <a:solidFill>
                  <a:srgbClr val="FF0000"/>
                </a:solidFill>
              </a:rPr>
              <a:t>深度学习基石</a:t>
            </a:r>
            <a:r>
              <a:rPr lang="en-US" altLang="zh-CN" sz="2800" dirty="0">
                <a:solidFill>
                  <a:srgbClr val="FF0000"/>
                </a:solidFill>
              </a:rPr>
              <a:t>&gt;</a:t>
            </a:r>
            <a:r>
              <a:rPr lang="zh-CN" altLang="en-US" sz="2800" dirty="0">
                <a:solidFill>
                  <a:srgbClr val="FF0000"/>
                </a:solidFill>
              </a:rPr>
              <a:t>课程时间安排 </a:t>
            </a:r>
            <a:endParaRPr lang="zh-CN" altLang="en-US" sz="2800" dirty="0"/>
          </a:p>
          <a:p>
            <a:pPr>
              <a:lnSpc>
                <a:spcPct val="150000"/>
              </a:lnSpc>
            </a:pPr>
            <a:r>
              <a:rPr lang="zh-CN" altLang="en-US" sz="2800" dirty="0"/>
              <a:t>  二   深度学习的应用场景</a:t>
            </a:r>
            <a:endParaRPr lang="zh-CN" altLang="en-US" sz="2800" dirty="0"/>
          </a:p>
          <a:p>
            <a:pPr>
              <a:lnSpc>
                <a:spcPct val="150000"/>
              </a:lnSpc>
            </a:pPr>
            <a:r>
              <a:rPr lang="zh-CN" altLang="en-US" sz="2800" dirty="0"/>
              <a:t>  三   神经网络的起源</a:t>
            </a:r>
            <a:r>
              <a:rPr lang="en-US" altLang="zh-CN" sz="2800" dirty="0"/>
              <a:t>--</a:t>
            </a:r>
            <a:r>
              <a:rPr lang="zh-CN" altLang="en-US" sz="2800" dirty="0"/>
              <a:t>感知机</a:t>
            </a:r>
            <a:endParaRPr lang="zh-CN" altLang="en-US" sz="2800" dirty="0"/>
          </a:p>
          <a:p>
            <a:pPr>
              <a:lnSpc>
                <a:spcPct val="150000"/>
              </a:lnSpc>
            </a:pPr>
            <a:r>
              <a:rPr lang="zh-CN" altLang="en-US" sz="2800" dirty="0"/>
              <a:t>  四   神经网络的基本结构</a:t>
            </a:r>
            <a:endParaRPr lang="zh-CN" altLang="en-US" sz="2800" dirty="0"/>
          </a:p>
          <a:p>
            <a:pPr>
              <a:lnSpc>
                <a:spcPct val="150000"/>
              </a:lnSpc>
            </a:pPr>
            <a:r>
              <a:rPr lang="zh-CN" altLang="en-US" sz="2800" dirty="0"/>
              <a:t>  五   反向传播</a:t>
            </a:r>
            <a:r>
              <a:rPr lang="en-US" altLang="zh-CN" sz="2800" dirty="0"/>
              <a:t>(BP)</a:t>
            </a:r>
            <a:r>
              <a:rPr lang="zh-CN" altLang="en-US" sz="2800" dirty="0"/>
              <a:t>神经网络   </a:t>
            </a:r>
            <a:r>
              <a:rPr lang="zh-CN" altLang="en-US" sz="4000" b="1" dirty="0">
                <a:solidFill>
                  <a:srgbClr val="FF0000"/>
                </a:solidFill>
                <a:latin typeface="Arial" panose="020B0604020202020204" pitchFamily="34" charset="0"/>
              </a:rPr>
              <a:t>♥</a:t>
            </a:r>
            <a:endParaRPr lang="zh-CN" altLang="en-US" sz="4000" b="1" dirty="0">
              <a:solidFill>
                <a:srgbClr val="FF0000"/>
              </a:solidFill>
              <a:latin typeface="Arial" panose="020B0604020202020204" pitchFamily="34" charset="0"/>
            </a:endParaRPr>
          </a:p>
        </p:txBody>
      </p:sp>
      <p:sp>
        <p:nvSpPr>
          <p:cNvPr id="3" name="标题 2"/>
          <p:cNvSpPr>
            <a:spLocks noGrp="1"/>
          </p:cNvSpPr>
          <p:nvPr>
            <p:ph type="title"/>
          </p:nvPr>
        </p:nvSpPr>
        <p:spPr>
          <a:xfrm>
            <a:off x="2950845" y="448310"/>
            <a:ext cx="5733415" cy="752475"/>
          </a:xfrm>
        </p:spPr>
        <p:txBody>
          <a:bodyPr/>
          <a:lstStyle/>
          <a:p>
            <a:r>
              <a:rPr lang="zh-CN" altLang="en-US" sz="3200" dirty="0"/>
              <a:t>课程目录</a:t>
            </a:r>
            <a:endParaRPr lang="zh-CN" alt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4692540" y="430998"/>
            <a:ext cx="5136720" cy="707886"/>
          </a:xfrm>
          <a:prstGeom prst="rect">
            <a:avLst/>
          </a:prstGeom>
          <a:noFill/>
        </p:spPr>
        <p:txBody>
          <a:bodyPr wrap="square" rtlCol="0">
            <a:spAutoFit/>
          </a:bodyPr>
          <a:p>
            <a:r>
              <a:rPr lang="zh-CN" altLang="en-US" sz="4000" dirty="0" smtClean="0">
                <a:solidFill>
                  <a:schemeClr val="tx2"/>
                </a:solidFill>
                <a:latin typeface="微软雅黑" panose="020B0503020204020204" pitchFamily="34" charset="-122"/>
                <a:ea typeface="微软雅黑" panose="020B0503020204020204" pitchFamily="34" charset="-122"/>
              </a:rPr>
              <a:t>风格迁移</a:t>
            </a:r>
            <a:endParaRPr lang="zh-CN" altLang="en-US" sz="4000" dirty="0">
              <a:solidFill>
                <a:schemeClr val="tx2"/>
              </a:solidFill>
              <a:latin typeface="微软雅黑" panose="020B0503020204020204" pitchFamily="34" charset="-122"/>
              <a:ea typeface="微软雅黑" panose="020B0503020204020204" pitchFamily="34" charset="-122"/>
            </a:endParaRPr>
          </a:p>
        </p:txBody>
      </p:sp>
      <p:grpSp>
        <p:nvGrpSpPr>
          <p:cNvPr id="2" name="组合 6"/>
          <p:cNvGrpSpPr/>
          <p:nvPr/>
        </p:nvGrpSpPr>
        <p:grpSpPr>
          <a:xfrm>
            <a:off x="1679570" y="2934822"/>
            <a:ext cx="2031325" cy="930414"/>
            <a:chOff x="1998003" y="2639195"/>
            <a:chExt cx="2031325" cy="930413"/>
          </a:xfrm>
        </p:grpSpPr>
        <p:sp>
          <p:nvSpPr>
            <p:cNvPr id="8" name="矩形 7"/>
            <p:cNvSpPr/>
            <p:nvPr/>
          </p:nvSpPr>
          <p:spPr>
            <a:xfrm>
              <a:off x="2616156" y="3231054"/>
              <a:ext cx="630302" cy="338554"/>
            </a:xfrm>
            <a:prstGeom prst="rect">
              <a:avLst/>
            </a:prstGeom>
          </p:spPr>
          <p:txBody>
            <a:bodyPr wrap="none">
              <a:spAutoFit/>
            </a:bodyPr>
            <a:p>
              <a:pPr algn="ct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号</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998003" y="2639195"/>
              <a:ext cx="2031325" cy="646330"/>
            </a:xfrm>
            <a:prstGeom prst="rect">
              <a:avLst/>
            </a:prstGeom>
            <a:noFill/>
          </p:spPr>
          <p:txBody>
            <a:bodyPr wrap="none" rtlCol="0">
              <a:spAutoFit/>
            </a:bodyPr>
            <a:p>
              <a:pPr defTabSz="1219200" eaLnBrk="0" fontAlgn="base" hangingPunct="0">
                <a:spcBef>
                  <a:spcPct val="0"/>
                </a:spcBef>
                <a:spcAft>
                  <a:spcPct val="0"/>
                </a:spcAft>
              </a:pPr>
              <a:r>
                <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微软雅黑</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 name="矩形 10"/>
          <p:cNvSpPr/>
          <p:nvPr/>
        </p:nvSpPr>
        <p:spPr>
          <a:xfrm>
            <a:off x="5322054" y="3541187"/>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050" name="Picture 2" descr="D:\课件资料\chicago.jpg"/>
          <p:cNvPicPr>
            <a:picLocks noChangeAspect="1" noChangeArrowheads="1"/>
          </p:cNvPicPr>
          <p:nvPr/>
        </p:nvPicPr>
        <p:blipFill>
          <a:blip r:embed="rId1" cstate="print"/>
          <a:srcRect/>
          <a:stretch>
            <a:fillRect/>
          </a:stretch>
        </p:blipFill>
        <p:spPr bwMode="auto">
          <a:xfrm>
            <a:off x="4215118" y="151002"/>
            <a:ext cx="3393697" cy="2259287"/>
          </a:xfrm>
          <a:prstGeom prst="rect">
            <a:avLst/>
          </a:prstGeom>
          <a:noFill/>
        </p:spPr>
      </p:pic>
      <p:pic>
        <p:nvPicPr>
          <p:cNvPr id="3074" name="Picture 2" descr="D:\课件资料\rain_princess.jpg"/>
          <p:cNvPicPr>
            <a:picLocks noChangeAspect="1" noChangeArrowheads="1"/>
          </p:cNvPicPr>
          <p:nvPr/>
        </p:nvPicPr>
        <p:blipFill>
          <a:blip r:embed="rId2" cstate="print"/>
          <a:srcRect/>
          <a:stretch>
            <a:fillRect/>
          </a:stretch>
        </p:blipFill>
        <p:spPr bwMode="auto">
          <a:xfrm>
            <a:off x="0" y="2449236"/>
            <a:ext cx="1770077" cy="4191000"/>
          </a:xfrm>
          <a:prstGeom prst="rect">
            <a:avLst/>
          </a:prstGeom>
          <a:noFill/>
        </p:spPr>
      </p:pic>
      <p:pic>
        <p:nvPicPr>
          <p:cNvPr id="3075" name="Picture 3" descr="D:\课件资料\chicago_rain_princess.jpg"/>
          <p:cNvPicPr>
            <a:picLocks noChangeAspect="1" noChangeArrowheads="1"/>
          </p:cNvPicPr>
          <p:nvPr/>
        </p:nvPicPr>
        <p:blipFill>
          <a:blip r:embed="rId3" cstate="print"/>
          <a:srcRect/>
          <a:stretch>
            <a:fillRect/>
          </a:stretch>
        </p:blipFill>
        <p:spPr bwMode="auto">
          <a:xfrm>
            <a:off x="1782311" y="2441196"/>
            <a:ext cx="3955759" cy="4218351"/>
          </a:xfrm>
          <a:prstGeom prst="rect">
            <a:avLst/>
          </a:prstGeom>
          <a:noFill/>
        </p:spPr>
      </p:pic>
      <p:pic>
        <p:nvPicPr>
          <p:cNvPr id="3076" name="Picture 4" descr="D:\课件资料\chicago_la_muse.jpg"/>
          <p:cNvPicPr>
            <a:picLocks noChangeAspect="1" noChangeArrowheads="1"/>
          </p:cNvPicPr>
          <p:nvPr/>
        </p:nvPicPr>
        <p:blipFill>
          <a:blip r:embed="rId4" cstate="print"/>
          <a:srcRect/>
          <a:stretch>
            <a:fillRect/>
          </a:stretch>
        </p:blipFill>
        <p:spPr bwMode="auto">
          <a:xfrm>
            <a:off x="5884528" y="2466363"/>
            <a:ext cx="4106760" cy="4152551"/>
          </a:xfrm>
          <a:prstGeom prst="rect">
            <a:avLst/>
          </a:prstGeom>
          <a:noFill/>
        </p:spPr>
      </p:pic>
      <p:pic>
        <p:nvPicPr>
          <p:cNvPr id="3077" name="Picture 5" descr="D:\课件资料\la_muse.jpg"/>
          <p:cNvPicPr>
            <a:picLocks noChangeAspect="1" noChangeArrowheads="1"/>
          </p:cNvPicPr>
          <p:nvPr/>
        </p:nvPicPr>
        <p:blipFill>
          <a:blip r:embed="rId5" cstate="print"/>
          <a:srcRect/>
          <a:stretch>
            <a:fillRect/>
          </a:stretch>
        </p:blipFill>
        <p:spPr bwMode="auto">
          <a:xfrm>
            <a:off x="10046166" y="2440847"/>
            <a:ext cx="2095500" cy="4191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1679570" y="2934822"/>
            <a:ext cx="2031325" cy="930414"/>
            <a:chOff x="1998003" y="2639195"/>
            <a:chExt cx="2031325" cy="930413"/>
          </a:xfrm>
        </p:grpSpPr>
        <p:sp>
          <p:nvSpPr>
            <p:cNvPr id="8" name="矩形 7"/>
            <p:cNvSpPr/>
            <p:nvPr/>
          </p:nvSpPr>
          <p:spPr>
            <a:xfrm>
              <a:off x="2616156" y="3231054"/>
              <a:ext cx="630302" cy="338554"/>
            </a:xfrm>
            <a:prstGeom prst="rect">
              <a:avLst/>
            </a:prstGeom>
          </p:spPr>
          <p:txBody>
            <a:bodyPr wrap="none">
              <a:spAutoFit/>
            </a:bodyPr>
            <a:p>
              <a:pPr algn="ct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号</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998003" y="2639195"/>
              <a:ext cx="2031325" cy="646330"/>
            </a:xfrm>
            <a:prstGeom prst="rect">
              <a:avLst/>
            </a:prstGeom>
            <a:noFill/>
          </p:spPr>
          <p:txBody>
            <a:bodyPr wrap="none" rtlCol="0">
              <a:spAutoFit/>
            </a:bodyPr>
            <a:p>
              <a:pPr defTabSz="1219200" eaLnBrk="0" fontAlgn="base" hangingPunct="0">
                <a:spcBef>
                  <a:spcPct val="0"/>
                </a:spcBef>
                <a:spcAft>
                  <a:spcPct val="0"/>
                </a:spcAft>
              </a:pPr>
              <a:r>
                <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微软雅黑</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 name="矩形 10"/>
          <p:cNvSpPr/>
          <p:nvPr/>
        </p:nvSpPr>
        <p:spPr>
          <a:xfrm>
            <a:off x="5322054" y="3541187"/>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3" name="组合 12"/>
          <p:cNvGrpSpPr/>
          <p:nvPr/>
        </p:nvGrpSpPr>
        <p:grpSpPr>
          <a:xfrm>
            <a:off x="8617255" y="2934822"/>
            <a:ext cx="1446563" cy="914828"/>
            <a:chOff x="1998003" y="2639195"/>
            <a:chExt cx="1446563" cy="914827"/>
          </a:xfrm>
        </p:grpSpPr>
        <p:sp>
          <p:nvSpPr>
            <p:cNvPr id="14" name="矩形 13"/>
            <p:cNvSpPr/>
            <p:nvPr/>
          </p:nvSpPr>
          <p:spPr>
            <a:xfrm>
              <a:off x="2028794" y="3215468"/>
              <a:ext cx="1415772" cy="338554"/>
            </a:xfrm>
            <a:prstGeom prst="rect">
              <a:avLst/>
            </a:prstGeom>
          </p:spPr>
          <p:txBody>
            <a:bodyPr wrap="none">
              <a:spAutoFit/>
            </a:bodyPr>
            <a:p>
              <a:r>
                <a:rPr lang="zh-CN" altLang="en-US" sz="1600" dirty="0">
                  <a:solidFill>
                    <a:schemeClr val="bg1"/>
                  </a:solidFill>
                  <a:latin typeface="微软雅黑" panose="020B0503020204020204" pitchFamily="34" charset="-122"/>
                  <a:ea typeface="微软雅黑" panose="020B0503020204020204" pitchFamily="34" charset="-122"/>
                </a:rPr>
                <a:t>单击编辑标题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998003" y="2639195"/>
              <a:ext cx="1378904" cy="646330"/>
            </a:xfrm>
            <a:prstGeom prst="rect">
              <a:avLst/>
            </a:prstGeom>
            <a:noFill/>
          </p:spPr>
          <p:txBody>
            <a:bodyPr wrap="none" rtlCol="0">
              <a:spAutoFit/>
            </a:bodyPr>
            <a:p>
              <a:pPr defTabSz="1219200" eaLnBrk="0" fontAlgn="base" hangingPunct="0">
                <a:spcBef>
                  <a:spcPct val="0"/>
                </a:spcBef>
                <a:spcAft>
                  <a:spcPct val="0"/>
                </a:spcAft>
              </a:pPr>
              <a:r>
                <a:rPr lang="en-US" altLang="zh-CN"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1,780</a:t>
              </a:r>
              <a:endParaRPr lang="zh-CN" altLang="en-US" sz="3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2050" name="Picture 2" descr="D:\课件资料\chicago.jpg"/>
          <p:cNvPicPr>
            <a:picLocks noChangeAspect="1" noChangeArrowheads="1"/>
          </p:cNvPicPr>
          <p:nvPr/>
        </p:nvPicPr>
        <p:blipFill>
          <a:blip r:embed="rId1" cstate="print"/>
          <a:srcRect/>
          <a:stretch>
            <a:fillRect/>
          </a:stretch>
        </p:blipFill>
        <p:spPr bwMode="auto">
          <a:xfrm>
            <a:off x="4156395" y="151002"/>
            <a:ext cx="3578254" cy="2382152"/>
          </a:xfrm>
          <a:prstGeom prst="rect">
            <a:avLst/>
          </a:prstGeom>
          <a:noFill/>
        </p:spPr>
      </p:pic>
      <p:pic>
        <p:nvPicPr>
          <p:cNvPr id="4098" name="Picture 2" descr="D:\课件资料\the_shipwreck_of_the_minotaur.jpg"/>
          <p:cNvPicPr>
            <a:picLocks noChangeAspect="1" noChangeArrowheads="1"/>
          </p:cNvPicPr>
          <p:nvPr/>
        </p:nvPicPr>
        <p:blipFill>
          <a:blip r:embed="rId2" cstate="print"/>
          <a:srcRect/>
          <a:stretch>
            <a:fillRect/>
          </a:stretch>
        </p:blipFill>
        <p:spPr bwMode="auto">
          <a:xfrm>
            <a:off x="0" y="2667000"/>
            <a:ext cx="2095500" cy="4191000"/>
          </a:xfrm>
          <a:prstGeom prst="rect">
            <a:avLst/>
          </a:prstGeom>
          <a:noFill/>
        </p:spPr>
      </p:pic>
      <p:pic>
        <p:nvPicPr>
          <p:cNvPr id="4099" name="Picture 3" descr="D:\课件资料\chicago_wreck.jpg"/>
          <p:cNvPicPr>
            <a:picLocks noChangeAspect="1" noChangeArrowheads="1"/>
          </p:cNvPicPr>
          <p:nvPr/>
        </p:nvPicPr>
        <p:blipFill>
          <a:blip r:embed="rId3" cstate="print"/>
          <a:srcRect/>
          <a:stretch>
            <a:fillRect/>
          </a:stretch>
        </p:blipFill>
        <p:spPr bwMode="auto">
          <a:xfrm>
            <a:off x="2126261" y="2634142"/>
            <a:ext cx="3938980" cy="4223857"/>
          </a:xfrm>
          <a:prstGeom prst="rect">
            <a:avLst/>
          </a:prstGeom>
          <a:noFill/>
        </p:spPr>
      </p:pic>
      <p:pic>
        <p:nvPicPr>
          <p:cNvPr id="1026" name="Picture 2" descr="D:\课件资料\chicago_the_scream.jpg"/>
          <p:cNvPicPr>
            <a:picLocks noChangeAspect="1" noChangeArrowheads="1"/>
          </p:cNvPicPr>
          <p:nvPr/>
        </p:nvPicPr>
        <p:blipFill>
          <a:blip r:embed="rId4" cstate="print"/>
          <a:srcRect/>
          <a:stretch>
            <a:fillRect/>
          </a:stretch>
        </p:blipFill>
        <p:spPr bwMode="auto">
          <a:xfrm>
            <a:off x="6111031" y="2667699"/>
            <a:ext cx="3838312" cy="4131577"/>
          </a:xfrm>
          <a:prstGeom prst="rect">
            <a:avLst/>
          </a:prstGeom>
          <a:noFill/>
        </p:spPr>
      </p:pic>
      <p:pic>
        <p:nvPicPr>
          <p:cNvPr id="1027" name="Picture 3" descr="D:\课件资料\the_scream.jpg"/>
          <p:cNvPicPr>
            <a:picLocks noChangeAspect="1" noChangeArrowheads="1"/>
          </p:cNvPicPr>
          <p:nvPr/>
        </p:nvPicPr>
        <p:blipFill>
          <a:blip r:embed="rId5" cstate="print"/>
          <a:srcRect/>
          <a:stretch>
            <a:fillRect/>
          </a:stretch>
        </p:blipFill>
        <p:spPr bwMode="auto">
          <a:xfrm>
            <a:off x="9980977" y="2667000"/>
            <a:ext cx="2095500" cy="4191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1208109" y="954814"/>
            <a:ext cx="9107351" cy="5015865"/>
          </a:xfrm>
          <a:prstGeom prst="rect">
            <a:avLst/>
          </a:prstGeom>
          <a:noFill/>
        </p:spPr>
        <p:txBody>
          <a:bodyPr wrap="square" rtlCol="0">
            <a:spAutoFit/>
          </a:bodyPr>
          <a:p>
            <a:r>
              <a:rPr lang="zh-CN" altLang="en-US" sz="3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实现上述风格迁移需要：</a:t>
            </a:r>
            <a:endParaRPr lang="en-US" altLang="zh-CN" sz="4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一、安装</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anaconda3</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二、</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对于</a:t>
            </a:r>
            <a:r>
              <a:rPr lang="en-US" altLang="zh-CN"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windows</a:t>
            </a:r>
            <a:r>
              <a:rPr lang="zh-CN" altLang="en-US"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用户：</a:t>
            </a:r>
            <a:endParaRPr lang="en-US" altLang="zh-CN"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你需要安装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TensorFlow</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0.12.1</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Python 3.5</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Pillow 3.4.2</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scipy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0.18.1 </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numpy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1.11.2</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安装完成</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anaconda</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后，打开命令提示窗：</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conda</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create -n style-transfer python=3.5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activate style-transfer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pip install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tensorflow</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conda</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install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scipy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pillow</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r>
              <a:rPr lang="zh-CN" altLang="en-US"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对于 </a:t>
            </a:r>
            <a:r>
              <a:rPr lang="en-US" altLang="zh-CN"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OSX </a:t>
            </a:r>
            <a:r>
              <a:rPr lang="zh-CN" altLang="en-US"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Linux</a:t>
            </a:r>
            <a:endParaRPr lang="en-US" altLang="zh-CN" sz="16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你需要安装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TensorFlow</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0.11.0</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Python 2.7.9</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Pillow 3.4.2</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scipy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0.18.1 </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和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numpy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1.11.2.</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conda</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create -n style-transfer python=2.7.9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source activate style-transfer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pip install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tensorflow</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conda</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install </a:t>
            </a:r>
            <a:r>
              <a:rPr lang="en-US" altLang="zh-CN" sz="16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scipy</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pillow</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688975" y="481330"/>
            <a:ext cx="9972675" cy="4092575"/>
          </a:xfrm>
          <a:prstGeom prst="rect">
            <a:avLst/>
          </a:prstGeom>
          <a:noFill/>
        </p:spPr>
        <p:txBody>
          <a:bodyPr wrap="square" rtlCol="0">
            <a:spAutoFit/>
          </a:bodyPr>
          <a:p>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三、</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hlinkClick r:id="rId1"/>
              </a:rPr>
              <a:t>https://github.com/lengstrom/fast-style-transfer.git</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hlinkClick r:id="rId1"/>
              </a:rPr>
              <a:t>下载</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hlinkClick r:id="rId1"/>
              </a:rPr>
              <a:t>zip</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文档；</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hlinkClick r:id="rId2"/>
              </a:rPr>
              <a:t>https://d17h27t6h515a5.cloudfront.net/topher/2017/January/587d1865_rain-princess/rain-princess.ckpt</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下载</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rain princess</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检查点，放到</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fast-style-transfer</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文件夹中。该检查点文件就是人家已经训练好的模型参数。使用这个你可以直接调用模型，不用再训练。</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、将你要调整格式的图片放到 </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fast-style-transfer </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文件夹</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、进入你之前创建的 </a:t>
            </a:r>
            <a:r>
              <a:rPr lang="en-US" altLang="zh-CN" sz="20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Conda</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环境</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、从命令窗转到</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fast-style-transfer </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文件夹并输入</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python </a:t>
            </a:r>
            <a:r>
              <a:rPr lang="en-US" altLang="zh-CN" sz="20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evaluate.py</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--checkpoint ./rain-</a:t>
            </a:r>
            <a:r>
              <a:rPr lang="en-US" altLang="zh-CN" sz="20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princess.ckpt</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--in-path &lt;</a:t>
            </a:r>
            <a:r>
              <a:rPr lang="en-US" altLang="zh-CN" sz="20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path_to_input_file</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&gt; --out-path ./</a:t>
            </a:r>
            <a:r>
              <a:rPr lang="en-US" altLang="zh-CN" sz="20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output_image.jpg</a:t>
            </a:r>
            <a:endPar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2854325" y="5418455"/>
            <a:ext cx="5157470" cy="737235"/>
          </a:xfrm>
          <a:prstGeom prst="rect">
            <a:avLst/>
          </a:prstGeom>
        </p:spPr>
        <p:txBody>
          <a:bodyPr wrap="square">
            <a:spAutoFit/>
          </a:bodyPr>
          <a:p>
            <a:r>
              <a:rPr lang="en-US" altLang="zh-CN" b="1" dirty="0" smtClean="0">
                <a:solidFill>
                  <a:srgbClr val="FF0000"/>
                </a:solidFill>
              </a:rPr>
              <a:t>MIT</a:t>
            </a:r>
            <a:r>
              <a:rPr lang="zh-CN" altLang="en-US" b="1" dirty="0" smtClean="0">
                <a:solidFill>
                  <a:srgbClr val="FF0000"/>
                </a:solidFill>
              </a:rPr>
              <a:t>强化学习无人小车</a:t>
            </a:r>
            <a:endParaRPr lang="en-US" altLang="zh-CN" dirty="0" smtClean="0">
              <a:hlinkClick r:id="rId3"/>
            </a:endParaRPr>
          </a:p>
          <a:p>
            <a:r>
              <a:rPr lang="en-US" altLang="zh-CN" dirty="0" smtClean="0">
                <a:hlinkClick r:id="rId3"/>
              </a:rPr>
              <a:t>https://selfdrivingcars.mit.edu/deeptraffic/</a:t>
            </a:r>
            <a:endParaRPr lang="zh-CN" altLang="en-US" b="1" dirty="0" smtClean="0">
              <a:solidFill>
                <a:srgbClr val="FF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810510" y="151130"/>
            <a:ext cx="6569075" cy="752475"/>
          </a:xfrm>
        </p:spPr>
        <p:txBody>
          <a:bodyPr/>
          <a:lstStyle/>
          <a:p>
            <a:r>
              <a:rPr lang="zh-CN" altLang="en-US" dirty="0"/>
              <a:t>深度学习</a:t>
            </a:r>
            <a:r>
              <a:rPr lang="zh-CN" altLang="en-US"/>
              <a:t>的应用总结</a:t>
            </a:r>
            <a:endParaRPr lang="zh-CN" altLang="en-US"/>
          </a:p>
        </p:txBody>
      </p:sp>
      <p:sp>
        <p:nvSpPr>
          <p:cNvPr id="2" name="内容占位符 1"/>
          <p:cNvSpPr>
            <a:spLocks noGrp="1"/>
          </p:cNvSpPr>
          <p:nvPr>
            <p:ph idx="13"/>
          </p:nvPr>
        </p:nvSpPr>
        <p:spPr>
          <a:xfrm>
            <a:off x="533400" y="1118870"/>
            <a:ext cx="11178540" cy="4765675"/>
          </a:xfrm>
        </p:spPr>
        <p:txBody>
          <a:bodyPr>
            <a:normAutofit lnSpcReduction="20000"/>
          </a:bodyPr>
          <a:lstStyle/>
          <a:p>
            <a:pPr fontAlgn="auto">
              <a:lnSpc>
                <a:spcPct val="150000"/>
              </a:lnSpc>
            </a:pPr>
            <a:r>
              <a:rPr lang="zh-CN" altLang="en-US" sz="1600" dirty="0"/>
              <a:t>图像应用</a:t>
            </a:r>
            <a:endParaRPr lang="zh-CN" altLang="en-US" sz="1600" dirty="0"/>
          </a:p>
          <a:p>
            <a:pPr lvl="1" fontAlgn="auto">
              <a:lnSpc>
                <a:spcPct val="150000"/>
              </a:lnSpc>
            </a:pPr>
            <a:r>
              <a:rPr lang="zh-CN" altLang="en-US" sz="1600" dirty="0"/>
              <a:t> 大规模</a:t>
            </a:r>
            <a:r>
              <a:rPr lang="en-US" altLang="zh-CN" sz="1600" dirty="0"/>
              <a:t>(</a:t>
            </a:r>
            <a:r>
              <a:rPr lang="zh-CN" altLang="en-US" sz="1600" dirty="0"/>
              <a:t>大数据量</a:t>
            </a:r>
            <a:r>
              <a:rPr lang="en-US" altLang="zh-CN" sz="1600" dirty="0"/>
              <a:t>)</a:t>
            </a:r>
            <a:r>
              <a:rPr lang="zh-CN" altLang="en-US" sz="1600" dirty="0"/>
              <a:t>图片识别</a:t>
            </a:r>
            <a:r>
              <a:rPr lang="en-US" altLang="zh-CN" sz="1600" dirty="0"/>
              <a:t>(</a:t>
            </a:r>
            <a:r>
              <a:rPr lang="zh-CN" altLang="en-US" sz="1600" dirty="0"/>
              <a:t>聚类</a:t>
            </a:r>
            <a:r>
              <a:rPr lang="en-US" altLang="zh-CN" sz="1600" dirty="0"/>
              <a:t>/</a:t>
            </a:r>
            <a:r>
              <a:rPr lang="zh-CN" altLang="en-US" sz="1600" dirty="0"/>
              <a:t>分类</a:t>
            </a:r>
            <a:r>
              <a:rPr lang="en-US" altLang="zh-CN" sz="1600" dirty="0"/>
              <a:t>)</a:t>
            </a:r>
            <a:r>
              <a:rPr lang="zh-CN" altLang="en-US" sz="1600" dirty="0"/>
              <a:t>，如人脸识别，车牌识别，</a:t>
            </a:r>
            <a:r>
              <a:rPr lang="en-US" altLang="zh-CN" sz="1600" dirty="0"/>
              <a:t>OCR</a:t>
            </a:r>
            <a:r>
              <a:rPr lang="zh-CN" altLang="en-US" sz="1600" dirty="0"/>
              <a:t>等</a:t>
            </a:r>
            <a:endParaRPr lang="en-US" altLang="zh-CN" sz="1600" dirty="0"/>
          </a:p>
          <a:p>
            <a:pPr lvl="1" fontAlgn="auto">
              <a:lnSpc>
                <a:spcPct val="150000"/>
              </a:lnSpc>
            </a:pPr>
            <a:r>
              <a:rPr lang="zh-CN" altLang="en-US" sz="1600" dirty="0"/>
              <a:t> 以图搜图，图像分割</a:t>
            </a:r>
            <a:endParaRPr lang="en-US" altLang="zh-CN" sz="1600" dirty="0"/>
          </a:p>
          <a:p>
            <a:pPr lvl="1" fontAlgn="auto">
              <a:lnSpc>
                <a:spcPct val="150000"/>
              </a:lnSpc>
            </a:pPr>
            <a:r>
              <a:rPr lang="zh-CN" altLang="en-US" sz="1600" dirty="0"/>
              <a:t> 目标检测，如自动驾驶的行人检测，安防系统的异常人群检测</a:t>
            </a:r>
            <a:endParaRPr lang="en-US" altLang="zh-CN" sz="1600" dirty="0"/>
          </a:p>
          <a:p>
            <a:pPr fontAlgn="auto">
              <a:lnSpc>
                <a:spcPct val="150000"/>
              </a:lnSpc>
            </a:pPr>
            <a:r>
              <a:rPr lang="zh-CN" altLang="en-US" sz="1600" dirty="0">
                <a:sym typeface="+mn-ea"/>
              </a:rPr>
              <a:t>自然语言处理</a:t>
            </a:r>
            <a:endParaRPr lang="zh-CN" altLang="en-US" sz="1600" dirty="0"/>
          </a:p>
          <a:p>
            <a:pPr lvl="1" fontAlgn="auto">
              <a:lnSpc>
                <a:spcPct val="150000"/>
              </a:lnSpc>
            </a:pPr>
            <a:r>
              <a:rPr lang="zh-CN" altLang="en-US" sz="1600" dirty="0">
                <a:sym typeface="+mn-ea"/>
              </a:rPr>
              <a:t>语音识别，语音合成自动分词，句法分析，语法纠错，关键词提取，</a:t>
            </a:r>
            <a:r>
              <a:rPr lang="zh-CN" altLang="en-US" sz="1600" b="1" dirty="0">
                <a:sym typeface="+mn-ea"/>
              </a:rPr>
              <a:t>文本分类</a:t>
            </a:r>
            <a:r>
              <a:rPr lang="en-US" altLang="zh-CN" sz="1600" b="1" dirty="0">
                <a:sym typeface="+mn-ea"/>
              </a:rPr>
              <a:t>/</a:t>
            </a:r>
            <a:r>
              <a:rPr lang="zh-CN" altLang="en-US" sz="1600" b="1" dirty="0">
                <a:sym typeface="+mn-ea"/>
              </a:rPr>
              <a:t>聚类</a:t>
            </a:r>
            <a:r>
              <a:rPr lang="zh-CN" altLang="en-US" sz="1600" dirty="0">
                <a:sym typeface="+mn-ea"/>
              </a:rPr>
              <a:t>，文本自动摘要，</a:t>
            </a:r>
            <a:r>
              <a:rPr lang="zh-CN" altLang="en-US" sz="1600" b="1" dirty="0">
                <a:sym typeface="+mn-ea"/>
              </a:rPr>
              <a:t>信息检索（</a:t>
            </a:r>
            <a:r>
              <a:rPr lang="en-US" altLang="zh-CN" sz="1600" b="1" dirty="0" err="1">
                <a:sym typeface="+mn-ea"/>
              </a:rPr>
              <a:t>ES,Solr</a:t>
            </a:r>
            <a:r>
              <a:rPr lang="zh-CN" altLang="en-US" sz="1600" b="1" dirty="0">
                <a:sym typeface="+mn-ea"/>
              </a:rPr>
              <a:t>）</a:t>
            </a:r>
            <a:endParaRPr lang="en-US" altLang="zh-CN" sz="1600" b="1" dirty="0"/>
          </a:p>
          <a:p>
            <a:pPr lvl="1" fontAlgn="auto">
              <a:lnSpc>
                <a:spcPct val="150000"/>
              </a:lnSpc>
            </a:pPr>
            <a:r>
              <a:rPr lang="zh-CN" altLang="en-US" sz="1600" b="1" dirty="0">
                <a:sym typeface="+mn-ea"/>
              </a:rPr>
              <a:t>知识图谱</a:t>
            </a:r>
            <a:r>
              <a:rPr lang="zh-CN" altLang="en-US" sz="1600" dirty="0">
                <a:sym typeface="+mn-ea"/>
              </a:rPr>
              <a:t>，机器翻译，</a:t>
            </a:r>
            <a:r>
              <a:rPr lang="zh-CN" altLang="en-US" sz="1600" b="1" dirty="0">
                <a:sym typeface="+mn-ea"/>
              </a:rPr>
              <a:t>人机对话</a:t>
            </a:r>
            <a:r>
              <a:rPr lang="zh-CN" altLang="en-US" sz="1600" dirty="0">
                <a:sym typeface="+mn-ea"/>
              </a:rPr>
              <a:t>，</a:t>
            </a:r>
            <a:r>
              <a:rPr lang="zh-CN" altLang="en-US" sz="1600" b="1" dirty="0">
                <a:sym typeface="+mn-ea"/>
              </a:rPr>
              <a:t>机器写作</a:t>
            </a:r>
            <a:endParaRPr lang="en-US" altLang="zh-CN" sz="1600" b="1" dirty="0"/>
          </a:p>
          <a:p>
            <a:pPr lvl="1" fontAlgn="auto">
              <a:lnSpc>
                <a:spcPct val="150000"/>
              </a:lnSpc>
            </a:pPr>
            <a:r>
              <a:rPr lang="zh-CN" altLang="en-US" sz="1600" dirty="0">
                <a:sym typeface="+mn-ea"/>
              </a:rPr>
              <a:t>推荐系统，高考机器人</a:t>
            </a:r>
            <a:endParaRPr lang="en-US" altLang="zh-CN" sz="1600" b="1" dirty="0"/>
          </a:p>
          <a:p>
            <a:pPr lvl="1" fontAlgn="auto">
              <a:lnSpc>
                <a:spcPct val="150000"/>
              </a:lnSpc>
            </a:pPr>
            <a:r>
              <a:rPr lang="zh-CN" altLang="en-US" sz="1600" dirty="0">
                <a:sym typeface="+mn-ea"/>
              </a:rPr>
              <a:t>信息抽取，网络爬虫，</a:t>
            </a:r>
            <a:r>
              <a:rPr lang="zh-CN" altLang="en-US" sz="1600" b="1" dirty="0">
                <a:sym typeface="+mn-ea"/>
              </a:rPr>
              <a:t>情感分析</a:t>
            </a:r>
            <a:r>
              <a:rPr lang="zh-CN" altLang="en-US" sz="1600" dirty="0">
                <a:sym typeface="+mn-ea"/>
              </a:rPr>
              <a:t>，问答系统</a:t>
            </a:r>
            <a:endParaRPr lang="zh-CN" altLang="en-US" sz="1600" dirty="0"/>
          </a:p>
          <a:p>
            <a:pPr fontAlgn="auto">
              <a:lnSpc>
                <a:spcPct val="150000"/>
              </a:lnSpc>
            </a:pPr>
            <a:r>
              <a:rPr lang="zh-CN" altLang="en-US" sz="1600" dirty="0"/>
              <a:t>数据挖掘，风控系统，推荐系统，广告系统等</a:t>
            </a:r>
            <a:endParaRPr lang="zh-CN" altLang="en-US" sz="1600" dirty="0"/>
          </a:p>
          <a:p>
            <a:pPr fontAlgn="auto">
              <a:lnSpc>
                <a:spcPct val="150000"/>
              </a:lnSpc>
            </a:pPr>
            <a:r>
              <a:rPr lang="zh-CN" altLang="en-US" sz="1600" dirty="0"/>
              <a:t>工业</a:t>
            </a:r>
            <a:r>
              <a:rPr lang="en-US" altLang="zh-CN" sz="1600" dirty="0"/>
              <a:t>4.0</a:t>
            </a:r>
            <a:endParaRPr lang="en-US" altLang="zh-CN" sz="1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76245" y="2037715"/>
            <a:ext cx="6238240" cy="2783205"/>
          </a:xfrm>
        </p:spPr>
        <p:txBody>
          <a:bodyPr>
            <a:noAutofit/>
          </a:bodyPr>
          <a:p>
            <a:pPr marL="0" indent="0" algn="l">
              <a:lnSpc>
                <a:spcPct val="110000"/>
              </a:lnSpc>
              <a:buNone/>
            </a:pPr>
            <a:r>
              <a:rPr lang="zh-CN" altLang="en-US" sz="4400" b="1" dirty="0" smtClean="0">
                <a:solidFill>
                  <a:schemeClr val="tx2"/>
                </a:solidFill>
                <a:latin typeface="微软雅黑" panose="020B0503020204020204" pitchFamily="34" charset="-122"/>
                <a:ea typeface="微软雅黑" panose="020B0503020204020204" pitchFamily="34" charset="-122"/>
              </a:rPr>
              <a:t>三  神经网络起源</a:t>
            </a:r>
            <a:endParaRPr lang="zh-CN" altLang="en-US" sz="4400" b="1" dirty="0" smtClean="0">
              <a:solidFill>
                <a:schemeClr val="tx2"/>
              </a:solidFill>
              <a:latin typeface="微软雅黑" panose="020B0503020204020204" pitchFamily="34" charset="-122"/>
              <a:ea typeface="微软雅黑" panose="020B0503020204020204" pitchFamily="34" charset="-122"/>
            </a:endParaRPr>
          </a:p>
          <a:p>
            <a:pPr marL="0" indent="0" algn="l">
              <a:lnSpc>
                <a:spcPct val="110000"/>
              </a:lnSpc>
              <a:buNone/>
            </a:pPr>
            <a:r>
              <a:rPr lang="en-US" altLang="zh-CN" sz="3600" dirty="0" smtClean="0">
                <a:solidFill>
                  <a:schemeClr val="tx2"/>
                </a:solidFill>
                <a:latin typeface="微软雅黑" panose="020B0503020204020204" pitchFamily="34" charset="-122"/>
                <a:ea typeface="微软雅黑" panose="020B0503020204020204" pitchFamily="34" charset="-122"/>
              </a:rPr>
              <a:t>1</a:t>
            </a:r>
            <a:r>
              <a:rPr lang="zh-CN" altLang="en-US" sz="3600" dirty="0" smtClean="0">
                <a:solidFill>
                  <a:schemeClr val="tx2"/>
                </a:solidFill>
                <a:latin typeface="微软雅黑" panose="020B0503020204020204" pitchFamily="34" charset="-122"/>
                <a:ea typeface="微软雅黑" panose="020B0503020204020204" pitchFamily="34" charset="-122"/>
              </a:rPr>
              <a:t>、机器学习回顾</a:t>
            </a:r>
            <a:endParaRPr lang="zh-CN" altLang="en-US" sz="3600" dirty="0" smtClean="0">
              <a:solidFill>
                <a:schemeClr val="tx2"/>
              </a:solidFill>
              <a:latin typeface="微软雅黑" panose="020B0503020204020204" pitchFamily="34" charset="-122"/>
              <a:ea typeface="微软雅黑" panose="020B0503020204020204" pitchFamily="34" charset="-122"/>
            </a:endParaRPr>
          </a:p>
          <a:p>
            <a:pPr marL="0" indent="0" algn="l">
              <a:lnSpc>
                <a:spcPct val="110000"/>
              </a:lnSpc>
              <a:buNone/>
            </a:pPr>
            <a:r>
              <a:rPr lang="en-US" altLang="zh-CN" sz="3600" dirty="0" smtClean="0">
                <a:solidFill>
                  <a:schemeClr val="tx2"/>
                </a:solidFill>
                <a:latin typeface="微软雅黑" panose="020B0503020204020204" pitchFamily="34" charset="-122"/>
                <a:ea typeface="微软雅黑" panose="020B0503020204020204" pitchFamily="34" charset="-122"/>
              </a:rPr>
              <a:t>2</a:t>
            </a:r>
            <a:r>
              <a:rPr lang="zh-CN" altLang="en-US" sz="3600" dirty="0" smtClean="0">
                <a:solidFill>
                  <a:schemeClr val="tx2"/>
                </a:solidFill>
                <a:latin typeface="微软雅黑" panose="020B0503020204020204" pitchFamily="34" charset="-122"/>
                <a:ea typeface="微软雅黑" panose="020B0503020204020204" pitchFamily="34" charset="-122"/>
              </a:rPr>
              <a:t>、感知机</a:t>
            </a:r>
            <a:endParaRPr lang="zh-CN" altLang="en-US" sz="36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机器学习回顾</a:t>
            </a:r>
            <a:endParaRPr lang="zh-CN" altLang="en-US" dirty="0"/>
          </a:p>
        </p:txBody>
      </p:sp>
      <p:grpSp>
        <p:nvGrpSpPr>
          <p:cNvPr id="44" name="组合 43"/>
          <p:cNvGrpSpPr/>
          <p:nvPr/>
        </p:nvGrpSpPr>
        <p:grpSpPr>
          <a:xfrm>
            <a:off x="739775" y="1812925"/>
            <a:ext cx="4685665" cy="3216275"/>
            <a:chOff x="252" y="3074"/>
            <a:chExt cx="7236" cy="4778"/>
          </a:xfrm>
        </p:grpSpPr>
        <p:grpSp>
          <p:nvGrpSpPr>
            <p:cNvPr id="6" name="组合 5"/>
            <p:cNvGrpSpPr/>
            <p:nvPr/>
          </p:nvGrpSpPr>
          <p:grpSpPr>
            <a:xfrm>
              <a:off x="2835" y="3074"/>
              <a:ext cx="1929" cy="2334"/>
              <a:chOff x="3158" y="2243"/>
              <a:chExt cx="2720" cy="3078"/>
            </a:xfrm>
          </p:grpSpPr>
          <p:sp>
            <p:nvSpPr>
              <p:cNvPr id="2050" name=" 2050"/>
              <p:cNvSpPr/>
              <p:nvPr/>
            </p:nvSpPr>
            <p:spPr bwMode="auto">
              <a:xfrm>
                <a:off x="3425" y="2243"/>
                <a:ext cx="2187" cy="1838"/>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椭圆 4"/>
              <p:cNvSpPr/>
              <p:nvPr/>
            </p:nvSpPr>
            <p:spPr>
              <a:xfrm>
                <a:off x="3158" y="4301"/>
                <a:ext cx="2721" cy="10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00B050"/>
                    </a:solidFill>
                  </a:rPr>
                  <a:t>经验</a:t>
                </a:r>
                <a:endParaRPr lang="zh-CN" altLang="en-US" b="1">
                  <a:solidFill>
                    <a:srgbClr val="00B050"/>
                  </a:solidFill>
                </a:endParaRPr>
              </a:p>
            </p:txBody>
          </p:sp>
        </p:grpSp>
        <p:sp>
          <p:nvSpPr>
            <p:cNvPr id="8" name="圆角矩形 7"/>
            <p:cNvSpPr/>
            <p:nvPr/>
          </p:nvSpPr>
          <p:spPr>
            <a:xfrm>
              <a:off x="2599" y="6644"/>
              <a:ext cx="2402" cy="120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a:solidFill>
                    <a:schemeClr val="accent2">
                      <a:lumMod val="75000"/>
                    </a:schemeClr>
                  </a:solidFill>
                </a:rPr>
                <a:t>规律</a:t>
              </a:r>
              <a:endParaRPr lang="zh-CN" altLang="en-US" b="1">
                <a:solidFill>
                  <a:schemeClr val="accent2">
                    <a:lumMod val="75000"/>
                  </a:schemeClr>
                </a:solidFill>
              </a:endParaRPr>
            </a:p>
          </p:txBody>
        </p:sp>
        <p:grpSp>
          <p:nvGrpSpPr>
            <p:cNvPr id="11" name="组合 10"/>
            <p:cNvGrpSpPr/>
            <p:nvPr/>
          </p:nvGrpSpPr>
          <p:grpSpPr>
            <a:xfrm>
              <a:off x="3800" y="5409"/>
              <a:ext cx="1132" cy="1235"/>
              <a:chOff x="3980" y="4434"/>
              <a:chExt cx="1132" cy="1235"/>
            </a:xfrm>
          </p:grpSpPr>
          <p:cxnSp>
            <p:nvCxnSpPr>
              <p:cNvPr id="9" name="直接箭头连接符 8"/>
              <p:cNvCxnSpPr/>
              <p:nvPr/>
            </p:nvCxnSpPr>
            <p:spPr>
              <a:xfrm>
                <a:off x="3980" y="4434"/>
                <a:ext cx="0" cy="1235"/>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sp>
            <p:nvSpPr>
              <p:cNvPr id="10" name="文本框 9"/>
              <p:cNvSpPr txBox="1"/>
              <p:nvPr/>
            </p:nvSpPr>
            <p:spPr>
              <a:xfrm>
                <a:off x="3980" y="4727"/>
                <a:ext cx="1132" cy="611"/>
              </a:xfrm>
              <a:prstGeom prst="rect">
                <a:avLst/>
              </a:prstGeom>
              <a:noFill/>
            </p:spPr>
            <p:txBody>
              <a:bodyPr wrap="square" rtlCol="0">
                <a:spAutoFit/>
              </a:bodyPr>
              <a:lstStyle/>
              <a:p>
                <a:r>
                  <a:rPr lang="zh-CN" altLang="en-US" b="1">
                    <a:solidFill>
                      <a:srgbClr val="FFC000"/>
                    </a:solidFill>
                  </a:rPr>
                  <a:t>归纳</a:t>
                </a:r>
                <a:endParaRPr lang="zh-CN" altLang="en-US" b="1">
                  <a:solidFill>
                    <a:srgbClr val="FFC000"/>
                  </a:solidFill>
                </a:endParaRPr>
              </a:p>
            </p:txBody>
          </p:sp>
        </p:grpSp>
        <p:sp>
          <p:nvSpPr>
            <p:cNvPr id="12" name="文本框 11"/>
            <p:cNvSpPr txBox="1"/>
            <p:nvPr/>
          </p:nvSpPr>
          <p:spPr>
            <a:xfrm>
              <a:off x="252" y="6672"/>
              <a:ext cx="1128" cy="1087"/>
            </a:xfrm>
            <a:prstGeom prst="rect">
              <a:avLst/>
            </a:prstGeom>
            <a:noFill/>
          </p:spPr>
          <p:txBody>
            <a:bodyPr wrap="square" rtlCol="0">
              <a:spAutoFit/>
            </a:bodyPr>
            <a:lstStyle/>
            <a:p>
              <a:r>
                <a:rPr lang="zh-CN" altLang="en-US"/>
                <a:t>新的</a:t>
              </a:r>
              <a:endParaRPr lang="zh-CN" altLang="en-US"/>
            </a:p>
            <a:p>
              <a:r>
                <a:rPr lang="zh-CN" altLang="en-US"/>
                <a:t>问题</a:t>
              </a:r>
              <a:endParaRPr lang="zh-CN" altLang="en-US"/>
            </a:p>
          </p:txBody>
        </p:sp>
        <p:grpSp>
          <p:nvGrpSpPr>
            <p:cNvPr id="15" name="组合 14"/>
            <p:cNvGrpSpPr/>
            <p:nvPr/>
          </p:nvGrpSpPr>
          <p:grpSpPr>
            <a:xfrm>
              <a:off x="1380" y="6672"/>
              <a:ext cx="1233" cy="611"/>
              <a:chOff x="1560" y="5697"/>
              <a:chExt cx="1233" cy="611"/>
            </a:xfrm>
          </p:grpSpPr>
          <p:cxnSp>
            <p:nvCxnSpPr>
              <p:cNvPr id="13" name="直接箭头连接符 12"/>
              <p:cNvCxnSpPr>
                <a:stCxn id="12" idx="3"/>
                <a:endCxn id="8" idx="1"/>
              </p:cNvCxnSpPr>
              <p:nvPr/>
            </p:nvCxnSpPr>
            <p:spPr>
              <a:xfrm>
                <a:off x="1560" y="6240"/>
                <a:ext cx="1219" cy="3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665" y="5697"/>
                <a:ext cx="1128" cy="611"/>
              </a:xfrm>
              <a:prstGeom prst="rect">
                <a:avLst/>
              </a:prstGeom>
              <a:noFill/>
            </p:spPr>
            <p:txBody>
              <a:bodyPr wrap="square" rtlCol="0">
                <a:spAutoFit/>
              </a:bodyPr>
              <a:lstStyle/>
              <a:p>
                <a:r>
                  <a:rPr lang="zh-CN" altLang="en-US"/>
                  <a:t>输入</a:t>
                </a:r>
                <a:endParaRPr lang="zh-CN" altLang="en-US"/>
              </a:p>
            </p:txBody>
          </p:sp>
        </p:grpSp>
        <p:sp>
          <p:nvSpPr>
            <p:cNvPr id="16" name="文本框 15"/>
            <p:cNvSpPr txBox="1"/>
            <p:nvPr/>
          </p:nvSpPr>
          <p:spPr>
            <a:xfrm>
              <a:off x="6360" y="6924"/>
              <a:ext cx="1128" cy="611"/>
            </a:xfrm>
            <a:prstGeom prst="rect">
              <a:avLst/>
            </a:prstGeom>
            <a:noFill/>
          </p:spPr>
          <p:txBody>
            <a:bodyPr wrap="square" rtlCol="0">
              <a:spAutoFit/>
            </a:bodyPr>
            <a:lstStyle/>
            <a:p>
              <a:r>
                <a:rPr lang="zh-CN" altLang="en-US"/>
                <a:t>未来</a:t>
              </a:r>
              <a:endParaRPr lang="zh-CN" altLang="en-US"/>
            </a:p>
          </p:txBody>
        </p:sp>
        <p:grpSp>
          <p:nvGrpSpPr>
            <p:cNvPr id="19" name="组合 18"/>
            <p:cNvGrpSpPr/>
            <p:nvPr/>
          </p:nvGrpSpPr>
          <p:grpSpPr>
            <a:xfrm>
              <a:off x="5000" y="6672"/>
              <a:ext cx="1360" cy="611"/>
              <a:chOff x="5180" y="5697"/>
              <a:chExt cx="1360" cy="611"/>
            </a:xfrm>
          </p:grpSpPr>
          <p:cxnSp>
            <p:nvCxnSpPr>
              <p:cNvPr id="17" name="直接箭头连接符 16"/>
              <p:cNvCxnSpPr>
                <a:stCxn id="8" idx="3"/>
                <a:endCxn id="16" idx="1"/>
              </p:cNvCxnSpPr>
              <p:nvPr/>
            </p:nvCxnSpPr>
            <p:spPr>
              <a:xfrm flipV="1">
                <a:off x="5180" y="6254"/>
                <a:ext cx="1360" cy="19"/>
              </a:xfrm>
              <a:prstGeom prst="straightConnector1">
                <a:avLst/>
              </a:prstGeom>
              <a:ln w="19050">
                <a:tailEnd type="arrow" w="med" len="med"/>
              </a:ln>
            </p:spPr>
            <p:style>
              <a:lnRef idx="1">
                <a:schemeClr val="accent2"/>
              </a:lnRef>
              <a:fillRef idx="0">
                <a:schemeClr val="accent2"/>
              </a:fillRef>
              <a:effectRef idx="0">
                <a:schemeClr val="accent2"/>
              </a:effectRef>
              <a:fontRef idx="minor">
                <a:schemeClr val="tx1"/>
              </a:fontRef>
            </p:style>
          </p:cxnSp>
          <p:sp>
            <p:nvSpPr>
              <p:cNvPr id="18" name="文本框 17"/>
              <p:cNvSpPr txBox="1"/>
              <p:nvPr/>
            </p:nvSpPr>
            <p:spPr>
              <a:xfrm>
                <a:off x="5296" y="5697"/>
                <a:ext cx="1129" cy="611"/>
              </a:xfrm>
              <a:prstGeom prst="rect">
                <a:avLst/>
              </a:prstGeom>
              <a:noFill/>
            </p:spPr>
            <p:txBody>
              <a:bodyPr wrap="square" rtlCol="0">
                <a:spAutoFit/>
              </a:bodyPr>
              <a:lstStyle/>
              <a:p>
                <a:r>
                  <a:rPr lang="zh-CN" altLang="en-US">
                    <a:solidFill>
                      <a:srgbClr val="EF9966"/>
                    </a:solidFill>
                  </a:rPr>
                  <a:t>预测</a:t>
                </a:r>
                <a:endParaRPr lang="zh-CN" altLang="en-US">
                  <a:solidFill>
                    <a:srgbClr val="EF9966"/>
                  </a:solidFill>
                </a:endParaRPr>
              </a:p>
            </p:txBody>
          </p:sp>
        </p:grpSp>
      </p:grpSp>
      <p:grpSp>
        <p:nvGrpSpPr>
          <p:cNvPr id="43" name="组合 42"/>
          <p:cNvGrpSpPr/>
          <p:nvPr/>
        </p:nvGrpSpPr>
        <p:grpSpPr>
          <a:xfrm>
            <a:off x="6381750" y="1829435"/>
            <a:ext cx="4935855" cy="3199765"/>
            <a:chOff x="8370" y="2881"/>
            <a:chExt cx="7773" cy="5039"/>
          </a:xfrm>
        </p:grpSpPr>
        <p:sp>
          <p:nvSpPr>
            <p:cNvPr id="22" name="椭圆 21"/>
            <p:cNvSpPr/>
            <p:nvPr/>
          </p:nvSpPr>
          <p:spPr>
            <a:xfrm>
              <a:off x="10923" y="4416"/>
              <a:ext cx="2421" cy="9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00B050"/>
                  </a:solidFill>
                </a:rPr>
                <a:t>历史数据</a:t>
              </a:r>
              <a:endParaRPr lang="zh-CN" altLang="en-US" b="1">
                <a:solidFill>
                  <a:srgbClr val="00B050"/>
                </a:solidFill>
              </a:endParaRPr>
            </a:p>
          </p:txBody>
        </p:sp>
        <p:sp>
          <p:nvSpPr>
            <p:cNvPr id="24" name=" 21"/>
            <p:cNvSpPr/>
            <p:nvPr/>
          </p:nvSpPr>
          <p:spPr bwMode="auto">
            <a:xfrm>
              <a:off x="11293" y="2881"/>
              <a:ext cx="1701" cy="1389"/>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96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5" name="椭圆 24"/>
            <p:cNvSpPr/>
            <p:nvPr/>
          </p:nvSpPr>
          <p:spPr>
            <a:xfrm>
              <a:off x="10933" y="4416"/>
              <a:ext cx="2421" cy="9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a:solidFill>
                    <a:srgbClr val="00B050"/>
                  </a:solidFill>
                </a:rPr>
                <a:t>历史</a:t>
              </a:r>
              <a:endParaRPr lang="zh-CN" altLang="en-US" b="1">
                <a:solidFill>
                  <a:srgbClr val="00B050"/>
                </a:solidFill>
              </a:endParaRPr>
            </a:p>
            <a:p>
              <a:pPr algn="ctr"/>
              <a:r>
                <a:rPr lang="zh-CN" altLang="en-US" b="1">
                  <a:solidFill>
                    <a:srgbClr val="00B050"/>
                  </a:solidFill>
                </a:rPr>
                <a:t>数据</a:t>
              </a:r>
              <a:endParaRPr lang="zh-CN" altLang="en-US" b="1">
                <a:solidFill>
                  <a:srgbClr val="00B050"/>
                </a:solidFill>
              </a:endParaRPr>
            </a:p>
          </p:txBody>
        </p:sp>
        <p:sp>
          <p:nvSpPr>
            <p:cNvPr id="26" name="圆角矩形 25"/>
            <p:cNvSpPr/>
            <p:nvPr/>
          </p:nvSpPr>
          <p:spPr>
            <a:xfrm>
              <a:off x="10943" y="6712"/>
              <a:ext cx="2402" cy="120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a:solidFill>
                    <a:schemeClr val="accent2">
                      <a:lumMod val="75000"/>
                    </a:schemeClr>
                  </a:solidFill>
                </a:rPr>
                <a:t>模型</a:t>
              </a:r>
              <a:endParaRPr lang="zh-CN" altLang="en-US" b="1">
                <a:solidFill>
                  <a:schemeClr val="accent2">
                    <a:lumMod val="75000"/>
                  </a:schemeClr>
                </a:solidFill>
              </a:endParaRPr>
            </a:p>
          </p:txBody>
        </p:sp>
        <p:grpSp>
          <p:nvGrpSpPr>
            <p:cNvPr id="42" name="组合 41"/>
            <p:cNvGrpSpPr/>
            <p:nvPr/>
          </p:nvGrpSpPr>
          <p:grpSpPr>
            <a:xfrm>
              <a:off x="12144" y="5409"/>
              <a:ext cx="1220" cy="1302"/>
              <a:chOff x="12144" y="5409"/>
              <a:chExt cx="1220" cy="1302"/>
            </a:xfrm>
          </p:grpSpPr>
          <p:cxnSp>
            <p:nvCxnSpPr>
              <p:cNvPr id="28" name="直接箭头连接符 27"/>
              <p:cNvCxnSpPr>
                <a:stCxn id="25" idx="4"/>
                <a:endCxn id="26" idx="0"/>
              </p:cNvCxnSpPr>
              <p:nvPr/>
            </p:nvCxnSpPr>
            <p:spPr>
              <a:xfrm>
                <a:off x="12144" y="5409"/>
                <a:ext cx="0" cy="1303"/>
              </a:xfrm>
              <a:prstGeom prst="straightConnector1">
                <a:avLst/>
              </a:prstGeom>
              <a:ln w="19050">
                <a:tailEnd type="arrow" w="med" len="med"/>
              </a:ln>
            </p:spPr>
            <p:style>
              <a:lnRef idx="1">
                <a:schemeClr val="accent4"/>
              </a:lnRef>
              <a:fillRef idx="0">
                <a:schemeClr val="accent4"/>
              </a:fillRef>
              <a:effectRef idx="0">
                <a:schemeClr val="accent4"/>
              </a:effectRef>
              <a:fontRef idx="minor">
                <a:schemeClr val="tx1"/>
              </a:fontRef>
            </p:style>
          </p:cxnSp>
          <p:sp>
            <p:nvSpPr>
              <p:cNvPr id="29" name="文本框 28"/>
              <p:cNvSpPr txBox="1"/>
              <p:nvPr/>
            </p:nvSpPr>
            <p:spPr>
              <a:xfrm>
                <a:off x="12232" y="5702"/>
                <a:ext cx="1132" cy="648"/>
              </a:xfrm>
              <a:prstGeom prst="rect">
                <a:avLst/>
              </a:prstGeom>
              <a:noFill/>
            </p:spPr>
            <p:txBody>
              <a:bodyPr wrap="none" rtlCol="0">
                <a:spAutoFit/>
              </a:bodyPr>
              <a:lstStyle/>
              <a:p>
                <a:r>
                  <a:rPr lang="zh-CN" altLang="en-US" b="1">
                    <a:solidFill>
                      <a:srgbClr val="FFC000"/>
                    </a:solidFill>
                  </a:rPr>
                  <a:t>训练</a:t>
                </a:r>
                <a:endParaRPr lang="zh-CN" altLang="en-US" b="1">
                  <a:solidFill>
                    <a:srgbClr val="FFC000"/>
                  </a:solidFill>
                </a:endParaRPr>
              </a:p>
            </p:txBody>
          </p:sp>
        </p:grpSp>
        <p:sp>
          <p:nvSpPr>
            <p:cNvPr id="32" name="文本框 31"/>
            <p:cNvSpPr txBox="1"/>
            <p:nvPr/>
          </p:nvSpPr>
          <p:spPr>
            <a:xfrm>
              <a:off x="8370" y="6740"/>
              <a:ext cx="1128" cy="1152"/>
            </a:xfrm>
            <a:prstGeom prst="rect">
              <a:avLst/>
            </a:prstGeom>
            <a:noFill/>
          </p:spPr>
          <p:txBody>
            <a:bodyPr wrap="none" rtlCol="0">
              <a:spAutoFit/>
            </a:bodyPr>
            <a:lstStyle/>
            <a:p>
              <a:r>
                <a:rPr lang="zh-CN" altLang="en-US"/>
                <a:t>新的</a:t>
              </a:r>
              <a:endParaRPr lang="zh-CN" altLang="en-US"/>
            </a:p>
            <a:p>
              <a:r>
                <a:rPr lang="zh-CN" altLang="en-US"/>
                <a:t>数据</a:t>
              </a:r>
              <a:endParaRPr lang="zh-CN" altLang="en-US"/>
            </a:p>
          </p:txBody>
        </p:sp>
        <p:sp>
          <p:nvSpPr>
            <p:cNvPr id="33" name="文本框 32"/>
            <p:cNvSpPr txBox="1"/>
            <p:nvPr/>
          </p:nvSpPr>
          <p:spPr>
            <a:xfrm>
              <a:off x="15015" y="6740"/>
              <a:ext cx="1128" cy="1152"/>
            </a:xfrm>
            <a:prstGeom prst="rect">
              <a:avLst/>
            </a:prstGeom>
            <a:noFill/>
          </p:spPr>
          <p:txBody>
            <a:bodyPr wrap="none" rtlCol="0">
              <a:spAutoFit/>
            </a:bodyPr>
            <a:lstStyle/>
            <a:p>
              <a:r>
                <a:rPr lang="zh-CN" altLang="en-US"/>
                <a:t>未知</a:t>
              </a:r>
              <a:endParaRPr lang="zh-CN" altLang="en-US"/>
            </a:p>
            <a:p>
              <a:r>
                <a:rPr lang="zh-CN" altLang="en-US"/>
                <a:t>属性</a:t>
              </a:r>
              <a:endParaRPr lang="zh-CN" altLang="en-US"/>
            </a:p>
          </p:txBody>
        </p:sp>
        <p:grpSp>
          <p:nvGrpSpPr>
            <p:cNvPr id="37" name="组合 36"/>
            <p:cNvGrpSpPr/>
            <p:nvPr/>
          </p:nvGrpSpPr>
          <p:grpSpPr>
            <a:xfrm>
              <a:off x="9498" y="6624"/>
              <a:ext cx="1445" cy="692"/>
              <a:chOff x="9498" y="6624"/>
              <a:chExt cx="1445" cy="692"/>
            </a:xfrm>
          </p:grpSpPr>
          <p:cxnSp>
            <p:nvCxnSpPr>
              <p:cNvPr id="35" name="直接箭头连接符 34"/>
              <p:cNvCxnSpPr>
                <a:stCxn id="32" idx="3"/>
                <a:endCxn id="26" idx="1"/>
              </p:cNvCxnSpPr>
              <p:nvPr/>
            </p:nvCxnSpPr>
            <p:spPr>
              <a:xfrm>
                <a:off x="9498" y="7316"/>
                <a:ext cx="144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677" y="6624"/>
                <a:ext cx="1129" cy="648"/>
              </a:xfrm>
              <a:prstGeom prst="rect">
                <a:avLst/>
              </a:prstGeom>
              <a:noFill/>
            </p:spPr>
            <p:txBody>
              <a:bodyPr wrap="none" rtlCol="0">
                <a:spAutoFit/>
              </a:bodyPr>
              <a:lstStyle/>
              <a:p>
                <a:r>
                  <a:rPr lang="zh-CN" altLang="en-US"/>
                  <a:t>输入</a:t>
                </a:r>
                <a:endParaRPr lang="zh-CN" altLang="en-US"/>
              </a:p>
            </p:txBody>
          </p:sp>
        </p:grpSp>
        <p:grpSp>
          <p:nvGrpSpPr>
            <p:cNvPr id="41" name="组合 40"/>
            <p:cNvGrpSpPr/>
            <p:nvPr/>
          </p:nvGrpSpPr>
          <p:grpSpPr>
            <a:xfrm>
              <a:off x="13345" y="6740"/>
              <a:ext cx="1670" cy="648"/>
              <a:chOff x="13345" y="6740"/>
              <a:chExt cx="1670" cy="648"/>
            </a:xfrm>
          </p:grpSpPr>
          <p:cxnSp>
            <p:nvCxnSpPr>
              <p:cNvPr id="39" name="直接箭头连接符 38"/>
              <p:cNvCxnSpPr>
                <a:stCxn id="26" idx="3"/>
                <a:endCxn id="33" idx="1"/>
              </p:cNvCxnSpPr>
              <p:nvPr/>
            </p:nvCxnSpPr>
            <p:spPr>
              <a:xfrm>
                <a:off x="13345" y="7316"/>
                <a:ext cx="1670" cy="0"/>
              </a:xfrm>
              <a:prstGeom prst="straightConnector1">
                <a:avLst/>
              </a:prstGeom>
              <a:ln w="19050">
                <a:tailEnd type="arrow" w="med" len="med"/>
              </a:ln>
            </p:spPr>
            <p:style>
              <a:lnRef idx="1">
                <a:schemeClr val="accent2"/>
              </a:lnRef>
              <a:fillRef idx="0">
                <a:schemeClr val="accent2"/>
              </a:fillRef>
              <a:effectRef idx="0">
                <a:schemeClr val="accent2"/>
              </a:effectRef>
              <a:fontRef idx="minor">
                <a:schemeClr val="tx1"/>
              </a:fontRef>
            </p:style>
          </p:cxnSp>
          <p:sp>
            <p:nvSpPr>
              <p:cNvPr id="40" name="文本框 39"/>
              <p:cNvSpPr txBox="1"/>
              <p:nvPr/>
            </p:nvSpPr>
            <p:spPr>
              <a:xfrm>
                <a:off x="13616" y="6740"/>
                <a:ext cx="1128" cy="648"/>
              </a:xfrm>
              <a:prstGeom prst="rect">
                <a:avLst/>
              </a:prstGeom>
              <a:noFill/>
            </p:spPr>
            <p:txBody>
              <a:bodyPr wrap="none" rtlCol="0">
                <a:spAutoFit/>
              </a:bodyPr>
              <a:lstStyle/>
              <a:p>
                <a:r>
                  <a:rPr lang="zh-CN" altLang="en-US">
                    <a:solidFill>
                      <a:srgbClr val="EF9966"/>
                    </a:solidFill>
                  </a:rPr>
                  <a:t>预测</a:t>
                </a:r>
                <a:endParaRPr lang="zh-CN" altLang="en-US">
                  <a:solidFill>
                    <a:srgbClr val="EF9966"/>
                  </a:solidFill>
                </a:endParaRPr>
              </a:p>
            </p:txBody>
          </p:sp>
        </p:gr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5460" y="5197475"/>
            <a:ext cx="11178540" cy="1358265"/>
          </a:xfrm>
        </p:spPr>
        <p:txBody>
          <a:bodyPr>
            <a:normAutofit/>
          </a:bodyPr>
          <a:lstStyle/>
          <a:p>
            <a:pPr>
              <a:lnSpc>
                <a:spcPct val="150000"/>
              </a:lnSpc>
            </a:pPr>
            <a:r>
              <a:rPr lang="zh-CN" altLang="en-US" sz="2400" dirty="0">
                <a:solidFill>
                  <a:schemeClr val="tx1"/>
                </a:solidFill>
              </a:rPr>
              <a:t>机器学习</a:t>
            </a:r>
            <a:endParaRPr lang="zh-CN" altLang="en-US" sz="2400" dirty="0">
              <a:solidFill>
                <a:schemeClr val="tx1"/>
              </a:solidFill>
            </a:endParaRPr>
          </a:p>
          <a:p>
            <a:pPr marL="0" indent="0">
              <a:lnSpc>
                <a:spcPct val="150000"/>
              </a:lnSpc>
              <a:buNone/>
            </a:pPr>
            <a:r>
              <a:rPr lang="zh-CN" altLang="en-US" sz="2400" b="1" dirty="0">
                <a:solidFill>
                  <a:srgbClr val="ED7D31"/>
                </a:solidFill>
              </a:rPr>
              <a:t>      从数据中获得一个假设的函数</a:t>
            </a:r>
            <a:r>
              <a:rPr lang="en-US" altLang="zh-CN" sz="2400" b="1" dirty="0">
                <a:solidFill>
                  <a:srgbClr val="ED7D31"/>
                </a:solidFill>
              </a:rPr>
              <a:t>g</a:t>
            </a:r>
            <a:r>
              <a:rPr lang="zh-CN" altLang="en-US" sz="2400" b="1" dirty="0">
                <a:solidFill>
                  <a:srgbClr val="ED7D31"/>
                </a:solidFill>
              </a:rPr>
              <a:t>，使其非常接近目标函数</a:t>
            </a:r>
            <a:r>
              <a:rPr lang="en-US" altLang="zh-CN" sz="2400" b="1" dirty="0">
                <a:solidFill>
                  <a:srgbClr val="ED7D31"/>
                </a:solidFill>
              </a:rPr>
              <a:t>f</a:t>
            </a:r>
            <a:r>
              <a:rPr lang="zh-CN" altLang="en-US" sz="2400" b="1" dirty="0">
                <a:solidFill>
                  <a:srgbClr val="ED7D31"/>
                </a:solidFill>
              </a:rPr>
              <a:t>的效果。</a:t>
            </a:r>
            <a:endParaRPr lang="en-US" altLang="zh-CN" sz="2400" b="1" dirty="0">
              <a:solidFill>
                <a:srgbClr val="ED7D31"/>
              </a:solidFill>
            </a:endParaRPr>
          </a:p>
        </p:txBody>
      </p:sp>
      <p:sp>
        <p:nvSpPr>
          <p:cNvPr id="3" name="标题 2"/>
          <p:cNvSpPr>
            <a:spLocks noGrp="1"/>
          </p:cNvSpPr>
          <p:nvPr>
            <p:ph type="title"/>
          </p:nvPr>
        </p:nvSpPr>
        <p:spPr/>
        <p:txBody>
          <a:bodyPr/>
          <a:lstStyle/>
          <a:p>
            <a:r>
              <a:rPr lang="zh-CN" altLang="en-US" dirty="0"/>
              <a:t>机器学习回顾</a:t>
            </a:r>
            <a:endParaRPr lang="zh-CN" altLang="en-US" dirty="0"/>
          </a:p>
        </p:txBody>
      </p:sp>
      <p:grpSp>
        <p:nvGrpSpPr>
          <p:cNvPr id="17" name="组合 16"/>
          <p:cNvGrpSpPr/>
          <p:nvPr/>
        </p:nvGrpSpPr>
        <p:grpSpPr>
          <a:xfrm>
            <a:off x="978233" y="1217930"/>
            <a:ext cx="2066258" cy="596392"/>
            <a:chOff x="1799" y="2398"/>
            <a:chExt cx="4648" cy="1174"/>
          </a:xfrm>
          <a:effectLst>
            <a:outerShdw blurRad="50800" dist="50800" dir="13920000" algn="ctr" rotWithShape="0">
              <a:srgbClr val="000000">
                <a:alpha val="43000"/>
              </a:srgbClr>
            </a:outerShdw>
          </a:effectLst>
        </p:grpSpPr>
        <p:sp>
          <p:nvSpPr>
            <p:cNvPr id="11" name="圆角矩形 10"/>
            <p:cNvSpPr/>
            <p:nvPr/>
          </p:nvSpPr>
          <p:spPr>
            <a:xfrm>
              <a:off x="1799" y="2398"/>
              <a:ext cx="4649" cy="1174"/>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a:solidFill>
                    <a:srgbClr val="70AD47"/>
                  </a:solidFill>
                </a:rPr>
                <a:t>Target Function</a:t>
              </a:r>
              <a:endParaRPr lang="en-US" altLang="zh-CN" b="1">
                <a:solidFill>
                  <a:srgbClr val="70AD47"/>
                </a:solidFill>
              </a:endParaRPr>
            </a:p>
            <a:p>
              <a:pPr algn="ctr"/>
              <a:endParaRPr lang="en-US" altLang="zh-CN" b="1">
                <a:solidFill>
                  <a:srgbClr val="70AD47"/>
                </a:solidFill>
              </a:endParaRPr>
            </a:p>
          </p:txBody>
        </p:sp>
        <p:graphicFrame>
          <p:nvGraphicFramePr>
            <p:cNvPr id="12" name="对象 11">
              <a:hlinkClick r:id="" action="ppaction://ole?verb=0"/>
            </p:cNvPr>
            <p:cNvGraphicFramePr>
              <a:graphicFrameLocks noChangeAspect="1"/>
            </p:cNvGraphicFramePr>
            <p:nvPr/>
          </p:nvGraphicFramePr>
          <p:xfrm>
            <a:off x="2865" y="2992"/>
            <a:ext cx="2519" cy="463"/>
          </p:xfrm>
          <a:graphic>
            <a:graphicData uri="http://schemas.openxmlformats.org/presentationml/2006/ole">
              <mc:AlternateContent xmlns:mc="http://schemas.openxmlformats.org/markup-compatibility/2006">
                <mc:Choice xmlns:v="urn:schemas-microsoft-com:vml" Requires="v">
                  <p:oleObj spid="_x0000_s3200" name="" r:id="rId1" imgW="685800" imgH="203200" progId="Equation.KSEE3">
                    <p:embed/>
                  </p:oleObj>
                </mc:Choice>
                <mc:Fallback>
                  <p:oleObj name="" r:id="rId1" imgW="685800" imgH="203200" progId="Equation.KSEE3">
                    <p:embed/>
                    <p:pic>
                      <p:nvPicPr>
                        <p:cNvPr id="0" name="图片 2050"/>
                        <p:cNvPicPr/>
                        <p:nvPr/>
                      </p:nvPicPr>
                      <p:blipFill>
                        <a:blip r:embed="rId2"/>
                        <a:stretch>
                          <a:fillRect/>
                        </a:stretch>
                      </p:blipFill>
                      <p:spPr>
                        <a:xfrm>
                          <a:off x="2865" y="2992"/>
                          <a:ext cx="2519" cy="463"/>
                        </a:xfrm>
                        <a:prstGeom prst="rect">
                          <a:avLst/>
                        </a:prstGeom>
                      </p:spPr>
                    </p:pic>
                  </p:oleObj>
                </mc:Fallback>
              </mc:AlternateContent>
            </a:graphicData>
          </a:graphic>
        </p:graphicFrame>
      </p:grpSp>
      <p:grpSp>
        <p:nvGrpSpPr>
          <p:cNvPr id="22" name="组合 21"/>
          <p:cNvGrpSpPr/>
          <p:nvPr/>
        </p:nvGrpSpPr>
        <p:grpSpPr>
          <a:xfrm>
            <a:off x="651510" y="2789555"/>
            <a:ext cx="2719705" cy="894715"/>
            <a:chOff x="957" y="4333"/>
            <a:chExt cx="4422" cy="1409"/>
          </a:xfrm>
        </p:grpSpPr>
        <p:sp>
          <p:nvSpPr>
            <p:cNvPr id="18" name="圆角矩形 17"/>
            <p:cNvSpPr/>
            <p:nvPr/>
          </p:nvSpPr>
          <p:spPr>
            <a:xfrm>
              <a:off x="957" y="4333"/>
              <a:ext cx="4422" cy="1409"/>
            </a:xfrm>
            <a:prstGeom prst="roundRect">
              <a:avLst/>
            </a:prstGeom>
            <a:ln w="38100"/>
          </p:spPr>
          <p:style>
            <a:lnRef idx="2">
              <a:schemeClr val="accent1"/>
            </a:lnRef>
            <a:fillRef idx="1">
              <a:schemeClr val="lt1"/>
            </a:fillRef>
            <a:effectRef idx="0">
              <a:schemeClr val="accent1"/>
            </a:effectRef>
            <a:fontRef idx="minor">
              <a:schemeClr val="dk1"/>
            </a:fontRef>
          </p:style>
          <p:txBody>
            <a:bodyPr tIns="0" rtlCol="0" anchor="ctr"/>
            <a:lstStyle/>
            <a:p>
              <a:pPr algn="ctr"/>
              <a:r>
                <a:rPr lang="en-US" altLang="zh-CN" sz="2400" b="1">
                  <a:solidFill>
                    <a:srgbClr val="5B9BD5"/>
                  </a:solidFill>
                </a:rPr>
                <a:t>Training Datas</a:t>
              </a:r>
              <a:endParaRPr lang="en-US" altLang="zh-CN" sz="2400" b="1">
                <a:solidFill>
                  <a:srgbClr val="5B9BD5"/>
                </a:solidFill>
              </a:endParaRPr>
            </a:p>
            <a:p>
              <a:pPr algn="ctr"/>
              <a:endParaRPr lang="en-US" altLang="zh-CN" sz="2400" b="1">
                <a:solidFill>
                  <a:srgbClr val="5B9BD5"/>
                </a:solidFill>
              </a:endParaRPr>
            </a:p>
          </p:txBody>
        </p:sp>
        <p:graphicFrame>
          <p:nvGraphicFramePr>
            <p:cNvPr id="19" name="对象 18">
              <a:hlinkClick r:id="" action="ppaction://ole?verb=0"/>
            </p:cNvPr>
            <p:cNvGraphicFramePr>
              <a:graphicFrameLocks noChangeAspect="1"/>
            </p:cNvGraphicFramePr>
            <p:nvPr/>
          </p:nvGraphicFramePr>
          <p:xfrm>
            <a:off x="1145" y="4990"/>
            <a:ext cx="4046" cy="542"/>
          </p:xfrm>
          <a:graphic>
            <a:graphicData uri="http://schemas.openxmlformats.org/presentationml/2006/ole">
              <mc:AlternateContent xmlns:mc="http://schemas.openxmlformats.org/markup-compatibility/2006">
                <mc:Choice xmlns:v="urn:schemas-microsoft-com:vml" Requires="v">
                  <p:oleObj spid="_x0000_s3201" name="" r:id="rId3" imgW="1333500" imgH="228600" progId="Equation.KSEE3">
                    <p:embed/>
                  </p:oleObj>
                </mc:Choice>
                <mc:Fallback>
                  <p:oleObj name="" r:id="rId3" imgW="1333500" imgH="228600" progId="Equation.KSEE3">
                    <p:embed/>
                    <p:pic>
                      <p:nvPicPr>
                        <p:cNvPr id="0" name="图片 2052"/>
                        <p:cNvPicPr/>
                        <p:nvPr/>
                      </p:nvPicPr>
                      <p:blipFill>
                        <a:blip r:embed="rId4"/>
                        <a:stretch>
                          <a:fillRect/>
                        </a:stretch>
                      </p:blipFill>
                      <p:spPr>
                        <a:xfrm>
                          <a:off x="1145" y="4990"/>
                          <a:ext cx="4046" cy="542"/>
                        </a:xfrm>
                        <a:prstGeom prst="rect">
                          <a:avLst/>
                        </a:prstGeom>
                      </p:spPr>
                    </p:pic>
                  </p:oleObj>
                </mc:Fallback>
              </mc:AlternateContent>
            </a:graphicData>
          </a:graphic>
        </p:graphicFrame>
      </p:grpSp>
      <p:sp>
        <p:nvSpPr>
          <p:cNvPr id="26" name="椭圆 25"/>
          <p:cNvSpPr/>
          <p:nvPr/>
        </p:nvSpPr>
        <p:spPr>
          <a:xfrm>
            <a:off x="4904105" y="2667635"/>
            <a:ext cx="2538095" cy="1138555"/>
          </a:xfrm>
          <a:prstGeom prst="ellipse">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a:solidFill>
                  <a:srgbClr val="FFC000"/>
                </a:solidFill>
              </a:rPr>
              <a:t>Learning algorithm </a:t>
            </a:r>
            <a:endParaRPr lang="en-US" altLang="zh-CN" b="1">
              <a:solidFill>
                <a:srgbClr val="FFC000"/>
              </a:solidFill>
            </a:endParaRPr>
          </a:p>
          <a:p>
            <a:pPr algn="ctr"/>
            <a:r>
              <a:rPr lang="en-US" altLang="zh-CN" b="1" i="1">
                <a:solidFill>
                  <a:srgbClr val="FFC000"/>
                </a:solidFill>
              </a:rPr>
              <a:t>A</a:t>
            </a:r>
            <a:endParaRPr lang="en-US" altLang="zh-CN" b="1" i="1">
              <a:solidFill>
                <a:srgbClr val="FFC000"/>
              </a:solidFill>
            </a:endParaRPr>
          </a:p>
        </p:txBody>
      </p:sp>
      <p:grpSp>
        <p:nvGrpSpPr>
          <p:cNvPr id="29" name="组合 28"/>
          <p:cNvGrpSpPr/>
          <p:nvPr/>
        </p:nvGrpSpPr>
        <p:grpSpPr>
          <a:xfrm>
            <a:off x="8975090" y="2789238"/>
            <a:ext cx="2519680" cy="895350"/>
            <a:chOff x="14134" y="4392"/>
            <a:chExt cx="3968" cy="1410"/>
          </a:xfrm>
        </p:grpSpPr>
        <p:sp>
          <p:nvSpPr>
            <p:cNvPr id="27" name="圆角矩形 26"/>
            <p:cNvSpPr/>
            <p:nvPr/>
          </p:nvSpPr>
          <p:spPr>
            <a:xfrm>
              <a:off x="14134" y="4392"/>
              <a:ext cx="3969" cy="1410"/>
            </a:xfrm>
            <a:prstGeom prst="roundRect">
              <a:avLst/>
            </a:prstGeom>
            <a:ln w="38100"/>
          </p:spPr>
          <p:style>
            <a:lnRef idx="2">
              <a:schemeClr val="accent2"/>
            </a:lnRef>
            <a:fillRef idx="1">
              <a:schemeClr val="lt1"/>
            </a:fillRef>
            <a:effectRef idx="0">
              <a:schemeClr val="accent2"/>
            </a:effectRef>
            <a:fontRef idx="minor">
              <a:schemeClr val="dk1"/>
            </a:fontRef>
          </p:style>
          <p:txBody>
            <a:bodyPr tIns="0" rtlCol="0" anchor="ctr"/>
            <a:lstStyle/>
            <a:p>
              <a:pPr algn="ctr"/>
              <a:r>
                <a:rPr lang="en-US" altLang="zh-CN" b="1">
                  <a:solidFill>
                    <a:srgbClr val="ED7D31"/>
                  </a:solidFill>
                </a:rPr>
                <a:t>Final Hypothesis</a:t>
              </a:r>
              <a:endParaRPr lang="en-US" altLang="zh-CN" b="1">
                <a:solidFill>
                  <a:srgbClr val="ED7D31"/>
                </a:solidFill>
              </a:endParaRPr>
            </a:p>
            <a:p>
              <a:pPr algn="ctr"/>
              <a:endParaRPr lang="en-US" altLang="zh-CN"/>
            </a:p>
          </p:txBody>
        </p:sp>
        <p:graphicFrame>
          <p:nvGraphicFramePr>
            <p:cNvPr id="28" name="对象 27">
              <a:hlinkClick r:id="" action="ppaction://ole?verb=0"/>
            </p:cNvPr>
            <p:cNvGraphicFramePr>
              <a:graphicFrameLocks noChangeAspect="1"/>
            </p:cNvGraphicFramePr>
            <p:nvPr/>
          </p:nvGraphicFramePr>
          <p:xfrm>
            <a:off x="15045" y="5050"/>
            <a:ext cx="2147" cy="542"/>
          </p:xfrm>
          <a:graphic>
            <a:graphicData uri="http://schemas.openxmlformats.org/presentationml/2006/ole">
              <mc:AlternateContent xmlns:mc="http://schemas.openxmlformats.org/markup-compatibility/2006">
                <mc:Choice xmlns:v="urn:schemas-microsoft-com:vml" Requires="v">
                  <p:oleObj spid="_x0000_s3202" name="" r:id="rId5" imgW="405765" imgH="203200" progId="Equation.KSEE3">
                    <p:embed/>
                  </p:oleObj>
                </mc:Choice>
                <mc:Fallback>
                  <p:oleObj name="" r:id="rId5" imgW="405765" imgH="203200" progId="Equation.KSEE3">
                    <p:embed/>
                    <p:pic>
                      <p:nvPicPr>
                        <p:cNvPr id="0" name="图片 3072"/>
                        <p:cNvPicPr/>
                        <p:nvPr/>
                      </p:nvPicPr>
                      <p:blipFill>
                        <a:blip r:embed="rId6"/>
                        <a:stretch>
                          <a:fillRect/>
                        </a:stretch>
                      </p:blipFill>
                      <p:spPr>
                        <a:xfrm>
                          <a:off x="15045" y="5050"/>
                          <a:ext cx="2147" cy="542"/>
                        </a:xfrm>
                        <a:prstGeom prst="rect">
                          <a:avLst/>
                        </a:prstGeom>
                      </p:spPr>
                    </p:pic>
                  </p:oleObj>
                </mc:Fallback>
              </mc:AlternateContent>
            </a:graphicData>
          </a:graphic>
        </p:graphicFrame>
      </p:grpSp>
      <p:cxnSp>
        <p:nvCxnSpPr>
          <p:cNvPr id="30" name="直接箭头连接符 29"/>
          <p:cNvCxnSpPr>
            <a:stCxn id="18" idx="0"/>
            <a:endCxn id="11" idx="2"/>
          </p:cNvCxnSpPr>
          <p:nvPr/>
        </p:nvCxnSpPr>
        <p:spPr>
          <a:xfrm flipV="1">
            <a:off x="2011680" y="1814195"/>
            <a:ext cx="635" cy="975360"/>
          </a:xfrm>
          <a:prstGeom prst="straightConnector1">
            <a:avLst/>
          </a:prstGeom>
          <a:ln w="38100">
            <a:prstDash val="sysDot"/>
            <a:tailEnd type="arrow" w="med" len="med"/>
          </a:ln>
        </p:spPr>
        <p:style>
          <a:lnRef idx="3">
            <a:schemeClr val="accent6"/>
          </a:lnRef>
          <a:fillRef idx="0">
            <a:schemeClr val="accent6"/>
          </a:fillRef>
          <a:effectRef idx="2">
            <a:schemeClr val="accent6"/>
          </a:effectRef>
          <a:fontRef idx="minor">
            <a:schemeClr val="tx1"/>
          </a:fontRef>
        </p:style>
      </p:cxnSp>
      <p:cxnSp>
        <p:nvCxnSpPr>
          <p:cNvPr id="32" name="直接箭头连接符 31"/>
          <p:cNvCxnSpPr>
            <a:stCxn id="18" idx="3"/>
            <a:endCxn id="26" idx="2"/>
          </p:cNvCxnSpPr>
          <p:nvPr/>
        </p:nvCxnSpPr>
        <p:spPr>
          <a:xfrm>
            <a:off x="3371215" y="3237230"/>
            <a:ext cx="1532890" cy="0"/>
          </a:xfrm>
          <a:prstGeom prst="straightConnector1">
            <a:avLst/>
          </a:prstGeom>
          <a:ln w="38100">
            <a:prstDash val="dash"/>
            <a:tailEnd type="arrow" w="med" len="med"/>
          </a:ln>
        </p:spPr>
        <p:style>
          <a:lnRef idx="1">
            <a:schemeClr val="accent4"/>
          </a:lnRef>
          <a:fillRef idx="0">
            <a:schemeClr val="accent4"/>
          </a:fillRef>
          <a:effectRef idx="0">
            <a:schemeClr val="accent4"/>
          </a:effectRef>
          <a:fontRef idx="minor">
            <a:schemeClr val="tx1"/>
          </a:fontRef>
        </p:style>
      </p:cxnSp>
      <p:cxnSp>
        <p:nvCxnSpPr>
          <p:cNvPr id="33" name="直接箭头连接符 32"/>
          <p:cNvCxnSpPr>
            <a:stCxn id="26" idx="6"/>
            <a:endCxn id="27" idx="1"/>
          </p:cNvCxnSpPr>
          <p:nvPr/>
        </p:nvCxnSpPr>
        <p:spPr>
          <a:xfrm>
            <a:off x="7442200" y="3237230"/>
            <a:ext cx="1532890" cy="0"/>
          </a:xfrm>
          <a:prstGeom prst="straightConnector1">
            <a:avLst/>
          </a:prstGeom>
          <a:ln w="38100">
            <a:prstDash val="dash"/>
            <a:tailEnd type="arrow" w="med" len="med"/>
          </a:ln>
        </p:spPr>
        <p:style>
          <a:lnRef idx="1">
            <a:schemeClr val="accent2"/>
          </a:lnRef>
          <a:fillRef idx="0">
            <a:schemeClr val="accent2"/>
          </a:fillRef>
          <a:effectRef idx="0">
            <a:schemeClr val="accent2"/>
          </a:effectRef>
          <a:fontRef idx="minor">
            <a:schemeClr val="tx1"/>
          </a:fontRef>
        </p:style>
      </p:cxnSp>
      <p:sp>
        <p:nvSpPr>
          <p:cNvPr id="2" name="椭圆 1"/>
          <p:cNvSpPr/>
          <p:nvPr/>
        </p:nvSpPr>
        <p:spPr>
          <a:xfrm>
            <a:off x="1696720" y="4117340"/>
            <a:ext cx="3672205" cy="1080135"/>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3000" b="1">
                <a:solidFill>
                  <a:srgbClr val="C3C3C3"/>
                </a:solidFill>
              </a:rPr>
              <a:t>Hypothesis set</a:t>
            </a:r>
            <a:endParaRPr lang="en-US" altLang="zh-CN" sz="3000" b="1">
              <a:solidFill>
                <a:srgbClr val="C3C3C3"/>
              </a:solidFill>
            </a:endParaRPr>
          </a:p>
          <a:p>
            <a:pPr algn="ctr"/>
            <a:r>
              <a:rPr lang="en-US" altLang="zh-CN" sz="3000" b="1" i="1">
                <a:solidFill>
                  <a:srgbClr val="C3C3C3"/>
                </a:solidFill>
              </a:rPr>
              <a:t>H</a:t>
            </a:r>
            <a:endParaRPr lang="en-US" altLang="zh-CN" sz="3000" b="1" i="1">
              <a:solidFill>
                <a:srgbClr val="C3C3C3"/>
              </a:solidFill>
            </a:endParaRPr>
          </a:p>
        </p:txBody>
      </p:sp>
      <p:grpSp>
        <p:nvGrpSpPr>
          <p:cNvPr id="9" name="组合 8"/>
          <p:cNvGrpSpPr/>
          <p:nvPr/>
        </p:nvGrpSpPr>
        <p:grpSpPr>
          <a:xfrm>
            <a:off x="5278120" y="3806190"/>
            <a:ext cx="1790700" cy="850900"/>
            <a:chOff x="8312" y="5994"/>
            <a:chExt cx="2820" cy="1340"/>
          </a:xfrm>
        </p:grpSpPr>
        <p:cxnSp>
          <p:nvCxnSpPr>
            <p:cNvPr id="7" name="曲线连接符 6"/>
            <p:cNvCxnSpPr>
              <a:stCxn id="2" idx="6"/>
              <a:endCxn id="26" idx="4"/>
            </p:cNvCxnSpPr>
            <p:nvPr/>
          </p:nvCxnSpPr>
          <p:spPr>
            <a:xfrm flipV="1">
              <a:off x="8455" y="5994"/>
              <a:ext cx="1267" cy="1341"/>
            </a:xfrm>
            <a:prstGeom prst="curvedConnector2">
              <a:avLst/>
            </a:prstGeom>
            <a:ln w="38100">
              <a:tailEnd type="arrow" w="med" len="med"/>
            </a:ln>
          </p:spPr>
          <p:style>
            <a:lnRef idx="1">
              <a:schemeClr val="accent3"/>
            </a:lnRef>
            <a:fillRef idx="0">
              <a:schemeClr val="accent3"/>
            </a:fillRef>
            <a:effectRef idx="0">
              <a:schemeClr val="accent3"/>
            </a:effectRef>
            <a:fontRef idx="minor">
              <a:schemeClr val="tx1"/>
            </a:fontRef>
          </p:style>
        </p:cxnSp>
        <p:sp>
          <p:nvSpPr>
            <p:cNvPr id="8" name="文本框 7"/>
            <p:cNvSpPr txBox="1"/>
            <p:nvPr/>
          </p:nvSpPr>
          <p:spPr>
            <a:xfrm>
              <a:off x="8312" y="6484"/>
              <a:ext cx="2820" cy="648"/>
            </a:xfrm>
            <a:prstGeom prst="rect">
              <a:avLst/>
            </a:prstGeom>
            <a:noFill/>
          </p:spPr>
          <p:txBody>
            <a:bodyPr wrap="none" rtlCol="0">
              <a:spAutoFit/>
            </a:bodyPr>
            <a:lstStyle/>
            <a:p>
              <a:r>
                <a:rPr lang="zh-CN" altLang="en-US" b="1" i="1">
                  <a:solidFill>
                    <a:srgbClr val="C3C3C3"/>
                  </a:solidFill>
                </a:rPr>
                <a:t>选择最优假设</a:t>
              </a:r>
              <a:endParaRPr lang="zh-CN" altLang="en-US" b="1" i="1">
                <a:solidFill>
                  <a:srgbClr val="C3C3C3"/>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神经网络来源之人的思考</a:t>
            </a:r>
            <a:endParaRPr lang="zh-CN" altLang="en-US" dirty="0"/>
          </a:p>
        </p:txBody>
      </p:sp>
      <p:pic>
        <p:nvPicPr>
          <p:cNvPr id="2" name="图片 1"/>
          <p:cNvPicPr>
            <a:picLocks noChangeAspect="1"/>
          </p:cNvPicPr>
          <p:nvPr/>
        </p:nvPicPr>
        <p:blipFill>
          <a:blip r:embed="rId1"/>
          <a:srcRect b="9009"/>
          <a:stretch>
            <a:fillRect/>
          </a:stretch>
        </p:blipFill>
        <p:spPr>
          <a:xfrm>
            <a:off x="699135" y="1014730"/>
            <a:ext cx="6247765" cy="4899025"/>
          </a:xfrm>
          <a:prstGeom prst="rect">
            <a:avLst/>
          </a:prstGeom>
        </p:spPr>
      </p:pic>
      <p:pic>
        <p:nvPicPr>
          <p:cNvPr id="7" name="图片 6"/>
          <p:cNvPicPr>
            <a:picLocks noChangeAspect="1"/>
          </p:cNvPicPr>
          <p:nvPr/>
        </p:nvPicPr>
        <p:blipFill>
          <a:blip r:embed="rId2"/>
          <a:srcRect t="28848" r="29636" b="24364"/>
          <a:stretch>
            <a:fillRect/>
          </a:stretch>
        </p:blipFill>
        <p:spPr>
          <a:xfrm>
            <a:off x="8940800" y="3931920"/>
            <a:ext cx="1474470" cy="980440"/>
          </a:xfrm>
          <a:prstGeom prst="rect">
            <a:avLst/>
          </a:prstGeom>
        </p:spPr>
      </p:pic>
      <p:pic>
        <p:nvPicPr>
          <p:cNvPr id="20" name="图片 19"/>
          <p:cNvPicPr>
            <a:picLocks noChangeAspect="1"/>
          </p:cNvPicPr>
          <p:nvPr/>
        </p:nvPicPr>
        <p:blipFill>
          <a:blip r:embed="rId3"/>
          <a:srcRect l="10300" t="9424" r="5900" b="23356"/>
          <a:stretch>
            <a:fillRect/>
          </a:stretch>
        </p:blipFill>
        <p:spPr>
          <a:xfrm>
            <a:off x="8940800" y="1818005"/>
            <a:ext cx="1071245" cy="1288415"/>
          </a:xfrm>
          <a:prstGeom prst="rect">
            <a:avLst/>
          </a:prstGeom>
        </p:spPr>
      </p:pic>
      <p:cxnSp>
        <p:nvCxnSpPr>
          <p:cNvPr id="21" name="直接箭头连接符 20"/>
          <p:cNvCxnSpPr>
            <a:stCxn id="7" idx="1"/>
          </p:cNvCxnSpPr>
          <p:nvPr/>
        </p:nvCxnSpPr>
        <p:spPr>
          <a:xfrm flipH="1" flipV="1">
            <a:off x="5879465" y="3933825"/>
            <a:ext cx="3061335" cy="488315"/>
          </a:xfrm>
          <a:prstGeom prst="straightConnector1">
            <a:avLst/>
          </a:prstGeom>
          <a:ln w="7620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4295140" y="2637155"/>
            <a:ext cx="4824095" cy="1080135"/>
          </a:xfrm>
          <a:prstGeom prst="straightConnector1">
            <a:avLst/>
          </a:prstGeom>
          <a:ln w="76200">
            <a:solidFill>
              <a:schemeClr val="accent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229360"/>
            <a:ext cx="11178540" cy="1977390"/>
          </a:xfrm>
        </p:spPr>
        <p:txBody>
          <a:bodyPr/>
          <a:p>
            <a:r>
              <a:rPr lang="en-US" altLang="zh-CN"/>
              <a:t> </a:t>
            </a:r>
            <a:r>
              <a:rPr lang="zh-CN" altLang="en-US"/>
              <a:t>大脑是由处理信息的</a:t>
            </a:r>
            <a:r>
              <a:rPr lang="zh-CN" altLang="en-US" b="1"/>
              <a:t>神经元细胞</a:t>
            </a:r>
            <a:r>
              <a:rPr lang="zh-CN" altLang="en-US"/>
              <a:t>和连接神经元的细胞进行信息传递的</a:t>
            </a:r>
            <a:r>
              <a:rPr lang="zh-CN" altLang="en-US" b="1"/>
              <a:t>突触</a:t>
            </a:r>
            <a:r>
              <a:rPr lang="zh-CN" altLang="en-US"/>
              <a:t>构成的。</a:t>
            </a:r>
            <a:r>
              <a:rPr lang="zh-CN" altLang="en-US" b="1"/>
              <a:t>树突</a:t>
            </a:r>
            <a:r>
              <a:rPr lang="en-US" altLang="zh-CN"/>
              <a:t>(Dendrites)</a:t>
            </a:r>
            <a:r>
              <a:rPr lang="zh-CN" altLang="en-US"/>
              <a:t>从一个神经元接受电信号，信号在</a:t>
            </a:r>
            <a:r>
              <a:rPr lang="zh-CN" altLang="en-US" b="1"/>
              <a:t>细胞核</a:t>
            </a:r>
            <a:r>
              <a:rPr lang="en-US" altLang="zh-CN"/>
              <a:t>(Cell Body)</a:t>
            </a:r>
            <a:r>
              <a:rPr lang="zh-CN" altLang="en-US"/>
              <a:t>处理后，然后通过</a:t>
            </a:r>
            <a:r>
              <a:rPr lang="zh-CN" altLang="en-US" b="1"/>
              <a:t>轴突</a:t>
            </a:r>
            <a:r>
              <a:rPr lang="en-US" altLang="zh-CN"/>
              <a:t>(Axon)</a:t>
            </a:r>
            <a:r>
              <a:rPr lang="zh-CN" altLang="en-US"/>
              <a:t>将处理的信号传递给下一个神经元。</a:t>
            </a:r>
            <a:endParaRPr lang="zh-CN" altLang="en-US"/>
          </a:p>
        </p:txBody>
      </p:sp>
      <p:sp>
        <p:nvSpPr>
          <p:cNvPr id="4" name="标题 3"/>
          <p:cNvSpPr>
            <a:spLocks noGrp="1"/>
          </p:cNvSpPr>
          <p:nvPr>
            <p:ph type="title"/>
          </p:nvPr>
        </p:nvSpPr>
        <p:spPr/>
        <p:txBody>
          <a:bodyPr>
            <a:normAutofit/>
          </a:bodyPr>
          <a:p>
            <a:r>
              <a:rPr lang="zh-CN" altLang="en-US" dirty="0">
                <a:sym typeface="+mn-ea"/>
              </a:rPr>
              <a:t>神经网络来源之人的思考</a:t>
            </a:r>
            <a:endParaRPr lang="zh-CN" altLang="en-US"/>
          </a:p>
        </p:txBody>
      </p:sp>
      <p:pic>
        <p:nvPicPr>
          <p:cNvPr id="6" name="图片 5"/>
          <p:cNvPicPr>
            <a:picLocks noChangeAspect="1"/>
          </p:cNvPicPr>
          <p:nvPr/>
        </p:nvPicPr>
        <p:blipFill>
          <a:blip r:embed="rId1"/>
          <a:stretch>
            <a:fillRect/>
          </a:stretch>
        </p:blipFill>
        <p:spPr>
          <a:xfrm>
            <a:off x="8061325" y="3074670"/>
            <a:ext cx="3650615" cy="1856105"/>
          </a:xfrm>
          <a:prstGeom prst="rect">
            <a:avLst/>
          </a:prstGeom>
        </p:spPr>
      </p:pic>
      <p:sp>
        <p:nvSpPr>
          <p:cNvPr id="7" name="内容占位符 2"/>
          <p:cNvSpPr>
            <a:spLocks noGrp="1"/>
          </p:cNvSpPr>
          <p:nvPr/>
        </p:nvSpPr>
        <p:spPr>
          <a:xfrm>
            <a:off x="533400" y="2894965"/>
            <a:ext cx="7244715" cy="3496945"/>
          </a:xfrm>
          <a:prstGeom prst="rect">
            <a:avLst/>
          </a:prstGeom>
        </p:spPr>
        <p:txBody>
          <a:bodyPr vert="horz" lIns="91440" tIns="45720" rIns="91440" bIns="45720" rtlCol="0">
            <a:normAutofit/>
          </a:bodyPr>
          <a:lstStyle>
            <a:lvl1pPr marL="228600" indent="-228600" algn="l" defTabSz="914400" rtl="0" eaLnBrk="1" fontAlgn="auto" latinLnBrk="0" hangingPunct="1">
              <a:lnSpc>
                <a:spcPct val="150000"/>
              </a:lnSpc>
              <a:spcBef>
                <a:spcPts val="1000"/>
              </a:spcBef>
              <a:buSzPct val="8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50000"/>
              </a:lnSpc>
              <a:spcBef>
                <a:spcPts val="500"/>
              </a:spcBef>
              <a:buSzPct val="100000"/>
              <a:buFontTx/>
              <a:buBlip>
                <a:blip r:embed="rId3"/>
              </a:buBlip>
              <a:defRPr sz="22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500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 </a:t>
            </a:r>
            <a:r>
              <a:rPr lang="zh-CN" altLang="en-US"/>
              <a:t>一个神经元可以看作是将一个或多个输入处理成一个输出的计算单元。</a:t>
            </a:r>
            <a:endParaRPr lang="zh-CN" altLang="en-US"/>
          </a:p>
          <a:p>
            <a:r>
              <a:rPr lang="zh-CN" altLang="en-US"/>
              <a:t> 通过多个神经元的传递，最终大脑会得到这个信息，并可以对这个信息给出一个合适的反馈。</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3514725" y="2571115"/>
            <a:ext cx="5375275" cy="925830"/>
          </a:xfrm>
        </p:spPr>
        <p:txBody>
          <a:bodyPr>
            <a:noAutofit/>
          </a:bodyPr>
          <a:lstStyle/>
          <a:p>
            <a:pPr marL="0" indent="0">
              <a:lnSpc>
                <a:spcPct val="150000"/>
              </a:lnSpc>
              <a:buNone/>
            </a:pPr>
            <a:r>
              <a:rPr lang="zh-CN" altLang="en-US" sz="3200" dirty="0"/>
              <a:t>二   深度学习的应用场景</a:t>
            </a:r>
            <a:endParaRPr lang="zh-CN" altLang="en-US"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3769995" y="5964555"/>
            <a:ext cx="4138295" cy="579755"/>
          </a:xfrm>
        </p:spPr>
        <p:txBody>
          <a:bodyPr>
            <a:noAutofit/>
          </a:bodyPr>
          <a:p>
            <a:pPr algn="l">
              <a:lnSpc>
                <a:spcPct val="110000"/>
              </a:lnSpc>
            </a:pPr>
            <a:r>
              <a:rPr lang="zh-CN" altLang="en-US" sz="2000" dirty="0" smtClean="0">
                <a:solidFill>
                  <a:schemeClr val="tx2"/>
                </a:solidFill>
                <a:latin typeface="微软雅黑" panose="020B0503020204020204" pitchFamily="34" charset="-122"/>
                <a:ea typeface="微软雅黑" panose="020B0503020204020204" pitchFamily="34" charset="-122"/>
              </a:rPr>
              <a:t>请问这个人被录取了吗？   </a:t>
            </a:r>
            <a:endParaRPr lang="zh-CN" altLang="en-US" sz="2000" dirty="0" smtClean="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84935" y="127635"/>
            <a:ext cx="9040495" cy="575056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06095" y="1014730"/>
            <a:ext cx="11178540" cy="2456815"/>
          </a:xfrm>
        </p:spPr>
        <p:txBody>
          <a:bodyPr/>
          <a:p>
            <a:r>
              <a:rPr lang="en-US" altLang="zh-CN" sz="1800"/>
              <a:t> </a:t>
            </a:r>
            <a:r>
              <a:rPr lang="zh-CN" altLang="en-US" sz="1800"/>
              <a:t>感知器是一种模拟人的神经元的一种算法模型，是一种研究单个训练样本的二元分类器，是</a:t>
            </a:r>
            <a:r>
              <a:rPr lang="en-US" altLang="zh-CN" sz="1800"/>
              <a:t>SVM</a:t>
            </a:r>
            <a:r>
              <a:rPr lang="zh-CN" altLang="en-US" sz="1800"/>
              <a:t>和人工神经网络</a:t>
            </a:r>
            <a:r>
              <a:rPr lang="en-US" altLang="zh-CN" sz="1800"/>
              <a:t>(ANN, Artificial Neural Networks)</a:t>
            </a:r>
            <a:r>
              <a:rPr lang="zh-CN" altLang="en-US" sz="1800"/>
              <a:t>的基础。</a:t>
            </a:r>
            <a:endParaRPr lang="zh-CN" altLang="en-US" sz="1800"/>
          </a:p>
          <a:p>
            <a:r>
              <a:rPr lang="zh-CN" altLang="en-US" sz="1800"/>
              <a:t> 一个感知器接受几个二进制的输入，并产生一个二进制的输出（阶跃函数），通常的表达方式如下：</a:t>
            </a:r>
            <a:endParaRPr lang="zh-CN" altLang="en-US" sz="1800"/>
          </a:p>
        </p:txBody>
      </p:sp>
      <p:sp>
        <p:nvSpPr>
          <p:cNvPr id="4" name="标题 3"/>
          <p:cNvSpPr>
            <a:spLocks noGrp="1"/>
          </p:cNvSpPr>
          <p:nvPr>
            <p:ph type="title"/>
          </p:nvPr>
        </p:nvSpPr>
        <p:spPr/>
        <p:txBody>
          <a:bodyPr/>
          <a:p>
            <a:r>
              <a:rPr lang="zh-CN" altLang="en-US"/>
              <a:t>感知器模型</a:t>
            </a:r>
            <a:r>
              <a:rPr lang="en-US" altLang="zh-CN"/>
              <a:t>-</a:t>
            </a:r>
            <a:r>
              <a:rPr lang="zh-CN" altLang="en-US"/>
              <a:t>激活函数</a:t>
            </a:r>
            <a:endParaRPr lang="zh-CN" altLang="en-US"/>
          </a:p>
        </p:txBody>
      </p:sp>
      <p:pic>
        <p:nvPicPr>
          <p:cNvPr id="6" name="图片 5"/>
          <p:cNvPicPr>
            <a:picLocks noChangeAspect="1"/>
          </p:cNvPicPr>
          <p:nvPr/>
        </p:nvPicPr>
        <p:blipFill>
          <a:blip r:embed="rId1"/>
          <a:stretch>
            <a:fillRect/>
          </a:stretch>
        </p:blipFill>
        <p:spPr>
          <a:xfrm>
            <a:off x="895985" y="2687320"/>
            <a:ext cx="3854450" cy="2084705"/>
          </a:xfrm>
          <a:prstGeom prst="rect">
            <a:avLst/>
          </a:prstGeom>
        </p:spPr>
      </p:pic>
      <p:graphicFrame>
        <p:nvGraphicFramePr>
          <p:cNvPr id="8" name="对象 7">
            <a:hlinkClick r:id="" action="ppaction://ole?verb="/>
          </p:cNvPr>
          <p:cNvGraphicFramePr>
            <a:graphicFrameLocks noChangeAspect="1"/>
          </p:cNvGraphicFramePr>
          <p:nvPr/>
        </p:nvGraphicFramePr>
        <p:xfrm>
          <a:off x="783590" y="5098733"/>
          <a:ext cx="4079240" cy="1148080"/>
        </p:xfrm>
        <a:graphic>
          <a:graphicData uri="http://schemas.openxmlformats.org/presentationml/2006/ole">
            <mc:AlternateContent xmlns:mc="http://schemas.openxmlformats.org/markup-compatibility/2006">
              <mc:Choice xmlns:v="urn:schemas-microsoft-com:vml" Requires="v">
                <p:oleObj spid="_x0000_s2" name="" r:id="rId2" imgW="1625600" imgH="457200" progId="Equation.KSEE3">
                  <p:embed/>
                </p:oleObj>
              </mc:Choice>
              <mc:Fallback>
                <p:oleObj name="" r:id="rId2" imgW="1625600" imgH="457200" progId="Equation.KSEE3">
                  <p:embed/>
                  <p:pic>
                    <p:nvPicPr>
                      <p:cNvPr id="0" name="图片 1024"/>
                      <p:cNvPicPr/>
                      <p:nvPr/>
                    </p:nvPicPr>
                    <p:blipFill>
                      <a:blip r:embed="rId3"/>
                      <a:stretch>
                        <a:fillRect/>
                      </a:stretch>
                    </p:blipFill>
                    <p:spPr>
                      <a:xfrm>
                        <a:off x="783590" y="5098733"/>
                        <a:ext cx="4079240" cy="1148080"/>
                      </a:xfrm>
                      <a:prstGeom prst="rect">
                        <a:avLst/>
                      </a:prstGeom>
                    </p:spPr>
                  </p:pic>
                </p:oleObj>
              </mc:Fallback>
            </mc:AlternateContent>
          </a:graphicData>
        </a:graphic>
      </p:graphicFrame>
      <p:pic>
        <p:nvPicPr>
          <p:cNvPr id="45059" name="Picture 3" descr="C:\Users\Administrator\Desktop\1.png"/>
          <p:cNvPicPr>
            <a:picLocks noChangeAspect="1" noChangeArrowheads="1"/>
          </p:cNvPicPr>
          <p:nvPr/>
        </p:nvPicPr>
        <p:blipFill>
          <a:blip r:embed="rId4" cstate="print"/>
          <a:srcRect/>
          <a:stretch>
            <a:fillRect/>
          </a:stretch>
        </p:blipFill>
        <p:spPr bwMode="auto">
          <a:xfrm>
            <a:off x="6364035" y="2687482"/>
            <a:ext cx="4117596" cy="3294077"/>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感知器可以看作是根据权重来做出决定的一个设备</a:t>
            </a:r>
            <a:r>
              <a:rPr lang="en-US" altLang="zh-CN"/>
              <a:t>/</a:t>
            </a:r>
            <a:r>
              <a:rPr lang="zh-CN" altLang="en-US"/>
              <a:t>单元，只要我们可以给定一个比较适合的权重以及阈值，那么感知器应该是能够对数据进行判断的</a:t>
            </a:r>
            <a:r>
              <a:rPr lang="en-US" altLang="zh-CN"/>
              <a:t>/</a:t>
            </a:r>
            <a:r>
              <a:rPr lang="zh-CN" altLang="en-US"/>
              <a:t>分类预测的。假定你现在在考虑是否换工作，也许你会考虑一下三个方面的因素：</a:t>
            </a:r>
            <a:endParaRPr lang="zh-CN" altLang="en-US"/>
          </a:p>
          <a:p>
            <a:pPr lvl="1"/>
            <a:r>
              <a:rPr lang="zh-CN" altLang="en-US"/>
              <a:t> 新工作的待遇会提高吗？</a:t>
            </a:r>
            <a:endParaRPr lang="zh-CN" altLang="en-US"/>
          </a:p>
          <a:p>
            <a:pPr lvl="1"/>
            <a:r>
              <a:rPr lang="zh-CN" altLang="en-US"/>
              <a:t> 你家庭经济压力大吗？</a:t>
            </a:r>
            <a:endParaRPr lang="zh-CN" altLang="en-US"/>
          </a:p>
          <a:p>
            <a:pPr lvl="1"/>
            <a:r>
              <a:rPr lang="zh-CN" altLang="en-US"/>
              <a:t> 新工作稳定吗？</a:t>
            </a:r>
            <a:endParaRPr lang="zh-CN" altLang="en-US"/>
          </a:p>
        </p:txBody>
      </p:sp>
      <p:sp>
        <p:nvSpPr>
          <p:cNvPr id="4" name="标题 3"/>
          <p:cNvSpPr>
            <a:spLocks noGrp="1"/>
          </p:cNvSpPr>
          <p:nvPr>
            <p:ph type="title"/>
          </p:nvPr>
        </p:nvSpPr>
        <p:spPr/>
        <p:txBody>
          <a:bodyPr/>
          <a:p>
            <a:r>
              <a:rPr lang="zh-CN" altLang="en-US"/>
              <a:t>感知器模型案例直观理解</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感知器</a:t>
            </a:r>
            <a:r>
              <a:rPr lang="zh-CN" altLang="en-US" dirty="0"/>
              <a:t>神经元</a:t>
            </a:r>
            <a:r>
              <a:rPr lang="en-US" altLang="zh-CN" dirty="0"/>
              <a:t>--</a:t>
            </a:r>
            <a:r>
              <a:rPr lang="zh-CN" altLang="en-US" dirty="0"/>
              <a:t>逻辑</a:t>
            </a:r>
            <a:r>
              <a:rPr lang="zh-CN" altLang="en-US" dirty="0">
                <a:solidFill>
                  <a:srgbClr val="FF0000"/>
                </a:solidFill>
              </a:rPr>
              <a:t>与</a:t>
            </a:r>
            <a:r>
              <a:rPr lang="en-US" altLang="zh-CN" dirty="0">
                <a:solidFill>
                  <a:srgbClr val="FF0000"/>
                </a:solidFill>
              </a:rPr>
              <a:t>(and)</a:t>
            </a:r>
            <a:endParaRPr lang="en-US" altLang="zh-CN" dirty="0">
              <a:solidFill>
                <a:srgbClr val="FF0000"/>
              </a:solidFill>
            </a:endParaRPr>
          </a:p>
        </p:txBody>
      </p:sp>
      <p:sp>
        <p:nvSpPr>
          <p:cNvPr id="2" name="内容占位符 1"/>
          <p:cNvSpPr>
            <a:spLocks noGrp="1"/>
          </p:cNvSpPr>
          <p:nvPr>
            <p:ph idx="13"/>
          </p:nvPr>
        </p:nvSpPr>
        <p:spPr>
          <a:xfrm>
            <a:off x="533400" y="1014095"/>
            <a:ext cx="4391025" cy="827405"/>
          </a:xfrm>
        </p:spPr>
        <p:txBody>
          <a:bodyPr/>
          <a:lstStyle/>
          <a:p>
            <a:r>
              <a:rPr lang="zh-CN" altLang="en-US" dirty="0"/>
              <a:t>单个神经元完成</a:t>
            </a:r>
            <a:r>
              <a:rPr lang="zh-CN" altLang="en-US" b="1" dirty="0">
                <a:solidFill>
                  <a:srgbClr val="FF0000"/>
                </a:solidFill>
              </a:rPr>
              <a:t>逻辑与</a:t>
            </a:r>
            <a:r>
              <a:rPr lang="zh-CN" altLang="en-US" dirty="0"/>
              <a:t>功能</a:t>
            </a:r>
            <a:endParaRPr lang="zh-CN" altLang="en-US" dirty="0"/>
          </a:p>
        </p:txBody>
      </p:sp>
      <p:graphicFrame>
        <p:nvGraphicFramePr>
          <p:cNvPr id="5" name="对象 4">
            <a:hlinkClick r:id="" action="ppaction://ole?verb=0"/>
          </p:cNvPr>
          <p:cNvGraphicFramePr>
            <a:graphicFrameLocks noChangeAspect="1"/>
          </p:cNvGraphicFramePr>
          <p:nvPr/>
        </p:nvGraphicFramePr>
        <p:xfrm>
          <a:off x="3304540" y="1761490"/>
          <a:ext cx="3389630" cy="1775460"/>
        </p:xfrm>
        <a:graphic>
          <a:graphicData uri="http://schemas.openxmlformats.org/presentationml/2006/ole">
            <mc:AlternateContent xmlns:mc="http://schemas.openxmlformats.org/markup-compatibility/2006">
              <mc:Choice xmlns:v="urn:schemas-microsoft-com:vml" Requires="v">
                <p:oleObj spid="_x0000_s6357" name="" r:id="rId1" imgW="1066800" imgH="558800" progId="Equation.KSEE3">
                  <p:embed/>
                </p:oleObj>
              </mc:Choice>
              <mc:Fallback>
                <p:oleObj name="" r:id="rId1" imgW="1066800" imgH="558800" progId="Equation.KSEE3">
                  <p:embed/>
                  <p:pic>
                    <p:nvPicPr>
                      <p:cNvPr id="0" name="图片 1024"/>
                      <p:cNvPicPr/>
                      <p:nvPr/>
                    </p:nvPicPr>
                    <p:blipFill>
                      <a:blip r:embed="rId2"/>
                      <a:stretch>
                        <a:fillRect/>
                      </a:stretch>
                    </p:blipFill>
                    <p:spPr>
                      <a:xfrm>
                        <a:off x="3304540" y="1761490"/>
                        <a:ext cx="3389630" cy="177546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6358" name="" r:id="rId3" imgW="914400" imgH="215900" progId="Equation.KSEE3">
                  <p:embed/>
                </p:oleObj>
              </mc:Choice>
              <mc:Fallback>
                <p:oleObj name="" r:id="rId3" imgW="914400" imgH="215900" progId="Equation.KSEE3">
                  <p:embed/>
                  <p:pic>
                    <p:nvPicPr>
                      <p:cNvPr id="0" name="图片 1025"/>
                      <p:cNvPicPr/>
                      <p:nvPr/>
                    </p:nvPicPr>
                    <p:blipFill>
                      <a:blip r:embed="rId4"/>
                      <a:stretch>
                        <a:fillRect/>
                      </a:stretch>
                    </p:blipFill>
                    <p:spPr>
                      <a:xfrm>
                        <a:off x="5637530" y="3321050"/>
                        <a:ext cx="914400" cy="215900"/>
                      </a:xfrm>
                      <a:prstGeom prst="rect">
                        <a:avLst/>
                      </a:prstGeom>
                    </p:spPr>
                  </p:pic>
                </p:oleObj>
              </mc:Fallback>
            </mc:AlternateContent>
          </a:graphicData>
        </a:graphic>
      </p:graphicFrame>
      <p:grpSp>
        <p:nvGrpSpPr>
          <p:cNvPr id="39" name="组合 38"/>
          <p:cNvGrpSpPr/>
          <p:nvPr/>
        </p:nvGrpSpPr>
        <p:grpSpPr>
          <a:xfrm>
            <a:off x="802640" y="2430780"/>
            <a:ext cx="4291965" cy="2541270"/>
            <a:chOff x="1586" y="5696"/>
            <a:chExt cx="6759" cy="4002"/>
          </a:xfrm>
        </p:grpSpPr>
        <p:grpSp>
          <p:nvGrpSpPr>
            <p:cNvPr id="10" name="组合 9"/>
            <p:cNvGrpSpPr/>
            <p:nvPr/>
          </p:nvGrpSpPr>
          <p:grpSpPr>
            <a:xfrm>
              <a:off x="1586" y="5696"/>
              <a:ext cx="1020" cy="4002"/>
              <a:chOff x="1586" y="5696"/>
              <a:chExt cx="1020" cy="4002"/>
            </a:xfrm>
          </p:grpSpPr>
          <p:sp>
            <p:nvSpPr>
              <p:cNvPr id="7" name="椭圆 6"/>
              <p:cNvSpPr/>
              <p:nvPr/>
            </p:nvSpPr>
            <p:spPr>
              <a:xfrm>
                <a:off x="1586" y="5696"/>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+1</a:t>
                </a:r>
                <a:endParaRPr lang="en-US" altLang="zh-CN"/>
              </a:p>
            </p:txBody>
          </p:sp>
          <p:sp>
            <p:nvSpPr>
              <p:cNvPr id="8" name="椭圆 7"/>
              <p:cNvSpPr/>
              <p:nvPr/>
            </p:nvSpPr>
            <p:spPr>
              <a:xfrm>
                <a:off x="1586" y="7244"/>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1</a:t>
                </a:r>
                <a:endParaRPr lang="en-US" altLang="zh-CN" baseline="-25000"/>
              </a:p>
            </p:txBody>
          </p:sp>
          <p:sp>
            <p:nvSpPr>
              <p:cNvPr id="9" name="椭圆 8"/>
              <p:cNvSpPr/>
              <p:nvPr/>
            </p:nvSpPr>
            <p:spPr>
              <a:xfrm>
                <a:off x="1586" y="8792"/>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2</a:t>
                </a:r>
                <a:endParaRPr lang="en-US" altLang="zh-CN" baseline="-25000"/>
              </a:p>
            </p:txBody>
          </p:sp>
        </p:grpSp>
        <p:sp>
          <p:nvSpPr>
            <p:cNvPr id="14" name="椭圆 13"/>
            <p:cNvSpPr/>
            <p:nvPr/>
          </p:nvSpPr>
          <p:spPr>
            <a:xfrm>
              <a:off x="4947" y="7098"/>
              <a:ext cx="1282" cy="1199"/>
            </a:xfrm>
            <a:prstGeom prst="ellipse">
              <a:avLst/>
            </a:prstGeom>
            <a:ln w="38100">
              <a:solidFill>
                <a:srgbClr val="FFC2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z</a:t>
              </a:r>
              <a:endParaRPr lang="en-US" altLang="zh-CN"/>
            </a:p>
          </p:txBody>
        </p:sp>
        <p:grpSp>
          <p:nvGrpSpPr>
            <p:cNvPr id="35" name="组合 34"/>
            <p:cNvGrpSpPr/>
            <p:nvPr/>
          </p:nvGrpSpPr>
          <p:grpSpPr>
            <a:xfrm>
              <a:off x="2606" y="6150"/>
              <a:ext cx="2340" cy="1548"/>
              <a:chOff x="2606" y="6150"/>
              <a:chExt cx="2340" cy="1548"/>
            </a:xfrm>
          </p:grpSpPr>
          <p:cxnSp>
            <p:nvCxnSpPr>
              <p:cNvPr id="15" name="直接箭头连接符 14"/>
              <p:cNvCxnSpPr>
                <a:stCxn id="7" idx="6"/>
                <a:endCxn id="14" idx="2"/>
              </p:cNvCxnSpPr>
              <p:nvPr/>
            </p:nvCxnSpPr>
            <p:spPr>
              <a:xfrm>
                <a:off x="2606" y="6150"/>
                <a:ext cx="2341" cy="1548"/>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3" name="文本框 22"/>
              <p:cNvSpPr txBox="1"/>
              <p:nvPr/>
            </p:nvSpPr>
            <p:spPr>
              <a:xfrm>
                <a:off x="3148" y="6445"/>
                <a:ext cx="801" cy="653"/>
              </a:xfrm>
              <a:prstGeom prst="rect">
                <a:avLst/>
              </a:prstGeom>
              <a:noFill/>
            </p:spPr>
            <p:txBody>
              <a:bodyPr wrap="none" rtlCol="0">
                <a:spAutoFit/>
              </a:bodyPr>
              <a:lstStyle/>
              <a:p>
                <a:r>
                  <a:rPr lang="en-US" altLang="zh-CN"/>
                  <a:t>w0</a:t>
                </a:r>
                <a:endParaRPr lang="en-US" altLang="zh-CN"/>
              </a:p>
            </p:txBody>
          </p:sp>
        </p:grpSp>
        <p:grpSp>
          <p:nvGrpSpPr>
            <p:cNvPr id="36" name="组合 35"/>
            <p:cNvGrpSpPr/>
            <p:nvPr/>
          </p:nvGrpSpPr>
          <p:grpSpPr>
            <a:xfrm>
              <a:off x="2606" y="7372"/>
              <a:ext cx="2340" cy="652"/>
              <a:chOff x="2606" y="7372"/>
              <a:chExt cx="2340" cy="652"/>
            </a:xfrm>
          </p:grpSpPr>
          <p:cxnSp>
            <p:nvCxnSpPr>
              <p:cNvPr id="16" name="直接箭头连接符 15"/>
              <p:cNvCxnSpPr>
                <a:stCxn id="8" idx="6"/>
                <a:endCxn id="14" idx="2"/>
              </p:cNvCxnSpPr>
              <p:nvPr/>
            </p:nvCxnSpPr>
            <p:spPr>
              <a:xfrm>
                <a:off x="2606" y="7698"/>
                <a:ext cx="2341"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4" name="文本框 23"/>
              <p:cNvSpPr txBox="1"/>
              <p:nvPr/>
            </p:nvSpPr>
            <p:spPr>
              <a:xfrm>
                <a:off x="3148" y="7372"/>
                <a:ext cx="801" cy="653"/>
              </a:xfrm>
              <a:prstGeom prst="rect">
                <a:avLst/>
              </a:prstGeom>
              <a:noFill/>
            </p:spPr>
            <p:txBody>
              <a:bodyPr wrap="none" rtlCol="0">
                <a:spAutoFit/>
              </a:bodyPr>
              <a:lstStyle/>
              <a:p>
                <a:r>
                  <a:rPr lang="en-US" altLang="zh-CN"/>
                  <a:t>w1</a:t>
                </a:r>
                <a:endParaRPr lang="en-US" altLang="zh-CN"/>
              </a:p>
            </p:txBody>
          </p:sp>
        </p:grpSp>
        <p:grpSp>
          <p:nvGrpSpPr>
            <p:cNvPr id="37" name="组合 36"/>
            <p:cNvGrpSpPr/>
            <p:nvPr/>
          </p:nvGrpSpPr>
          <p:grpSpPr>
            <a:xfrm>
              <a:off x="2606" y="7698"/>
              <a:ext cx="2340" cy="1548"/>
              <a:chOff x="2606" y="7698"/>
              <a:chExt cx="2340" cy="1548"/>
            </a:xfrm>
          </p:grpSpPr>
          <p:cxnSp>
            <p:nvCxnSpPr>
              <p:cNvPr id="21" name="直接箭头连接符 20"/>
              <p:cNvCxnSpPr>
                <a:stCxn id="9" idx="6"/>
                <a:endCxn id="14" idx="2"/>
              </p:cNvCxnSpPr>
              <p:nvPr/>
            </p:nvCxnSpPr>
            <p:spPr>
              <a:xfrm flipV="1">
                <a:off x="2606" y="7698"/>
                <a:ext cx="2341" cy="1548"/>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5" name="文本框 24"/>
              <p:cNvSpPr txBox="1"/>
              <p:nvPr/>
            </p:nvSpPr>
            <p:spPr>
              <a:xfrm>
                <a:off x="3148" y="8297"/>
                <a:ext cx="801" cy="653"/>
              </a:xfrm>
              <a:prstGeom prst="rect">
                <a:avLst/>
              </a:prstGeom>
              <a:noFill/>
            </p:spPr>
            <p:txBody>
              <a:bodyPr wrap="none" rtlCol="0">
                <a:spAutoFit/>
              </a:bodyPr>
              <a:lstStyle/>
              <a:p>
                <a:r>
                  <a:rPr lang="en-US" altLang="zh-CN"/>
                  <a:t>w2</a:t>
                </a:r>
                <a:endParaRPr lang="en-US" altLang="zh-CN"/>
              </a:p>
            </p:txBody>
          </p:sp>
        </p:grpSp>
        <p:cxnSp>
          <p:nvCxnSpPr>
            <p:cNvPr id="31" name="直接箭头连接符 30"/>
            <p:cNvCxnSpPr>
              <a:stCxn id="14" idx="6"/>
            </p:cNvCxnSpPr>
            <p:nvPr/>
          </p:nvCxnSpPr>
          <p:spPr>
            <a:xfrm flipV="1">
              <a:off x="6229" y="7669"/>
              <a:ext cx="989" cy="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401" y="7357"/>
              <a:ext cx="945" cy="653"/>
            </a:xfrm>
            <a:prstGeom prst="rect">
              <a:avLst/>
            </a:prstGeom>
            <a:noFill/>
          </p:spPr>
          <p:txBody>
            <a:bodyPr wrap="none" rtlCol="0">
              <a:spAutoFit/>
            </a:bodyPr>
            <a:lstStyle/>
            <a:p>
              <a:r>
                <a:rPr lang="en-US" altLang="zh-CN"/>
                <a:t>h(x)</a:t>
              </a:r>
              <a:endParaRPr lang="en-US" altLang="zh-CN"/>
            </a:p>
          </p:txBody>
        </p:sp>
      </p:grpSp>
      <p:graphicFrame>
        <p:nvGraphicFramePr>
          <p:cNvPr id="40" name="对象 39">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6359" name="" r:id="rId5" imgW="914400" imgH="215900" progId="Equation.KSEE3">
                  <p:embed/>
                </p:oleObj>
              </mc:Choice>
              <mc:Fallback>
                <p:oleObj name="" r:id="rId5" imgW="914400" imgH="215900" progId="Equation.KSEE3">
                  <p:embed/>
                  <p:pic>
                    <p:nvPicPr>
                      <p:cNvPr id="0" name="图片 1026"/>
                      <p:cNvPicPr/>
                      <p:nvPr/>
                    </p:nvPicPr>
                    <p:blipFill>
                      <a:blip r:embed="rId4"/>
                      <a:stretch>
                        <a:fillRect/>
                      </a:stretch>
                    </p:blipFill>
                    <p:spPr>
                      <a:xfrm>
                        <a:off x="5637530" y="3321050"/>
                        <a:ext cx="914400" cy="215900"/>
                      </a:xfrm>
                      <a:prstGeom prst="rect">
                        <a:avLst/>
                      </a:prstGeom>
                    </p:spPr>
                  </p:pic>
                </p:oleObj>
              </mc:Fallback>
            </mc:AlternateContent>
          </a:graphicData>
        </a:graphic>
      </p:graphicFrame>
      <p:pic>
        <p:nvPicPr>
          <p:cNvPr id="41" name="图片 40"/>
          <p:cNvPicPr>
            <a:picLocks noChangeAspect="1"/>
          </p:cNvPicPr>
          <p:nvPr/>
        </p:nvPicPr>
        <p:blipFill>
          <a:blip r:embed="rId6"/>
          <a:stretch>
            <a:fillRect/>
          </a:stretch>
        </p:blipFill>
        <p:spPr>
          <a:xfrm>
            <a:off x="7006590" y="4328795"/>
            <a:ext cx="4250055" cy="1876425"/>
          </a:xfrm>
          <a:prstGeom prst="rect">
            <a:avLst/>
          </a:prstGeom>
        </p:spPr>
      </p:pic>
      <p:pic>
        <p:nvPicPr>
          <p:cNvPr id="42" name="图片 41"/>
          <p:cNvPicPr>
            <a:picLocks noChangeAspect="1"/>
          </p:cNvPicPr>
          <p:nvPr/>
        </p:nvPicPr>
        <p:blipFill>
          <a:blip r:embed="rId7"/>
          <a:stretch>
            <a:fillRect/>
          </a:stretch>
        </p:blipFill>
        <p:spPr>
          <a:xfrm>
            <a:off x="7336155" y="1014095"/>
            <a:ext cx="3590925" cy="3314700"/>
          </a:xfrm>
          <a:prstGeom prst="rect">
            <a:avLst/>
          </a:prstGeom>
        </p:spPr>
      </p:pic>
      <p:graphicFrame>
        <p:nvGraphicFramePr>
          <p:cNvPr id="43" name="对象 42">
            <a:hlinkClick r:id="" action="ppaction://ole?verb=0"/>
          </p:cNvPr>
          <p:cNvGraphicFramePr>
            <a:graphicFrameLocks noChangeAspect="1"/>
          </p:cNvGraphicFramePr>
          <p:nvPr/>
        </p:nvGraphicFramePr>
        <p:xfrm>
          <a:off x="3304540" y="4497070"/>
          <a:ext cx="2701290" cy="706755"/>
        </p:xfrm>
        <a:graphic>
          <a:graphicData uri="http://schemas.openxmlformats.org/presentationml/2006/ole">
            <mc:AlternateContent xmlns:mc="http://schemas.openxmlformats.org/markup-compatibility/2006">
              <mc:Choice xmlns:v="urn:schemas-microsoft-com:vml" Requires="v">
                <p:oleObj spid="_x0000_s6360" name="" r:id="rId8" imgW="825500" imgH="215900" progId="Equation.KSEE3">
                  <p:embed/>
                </p:oleObj>
              </mc:Choice>
              <mc:Fallback>
                <p:oleObj name="" r:id="rId8" imgW="825500" imgH="215900" progId="Equation.KSEE3">
                  <p:embed/>
                  <p:pic>
                    <p:nvPicPr>
                      <p:cNvPr id="0" name="图片 1027"/>
                      <p:cNvPicPr/>
                      <p:nvPr/>
                    </p:nvPicPr>
                    <p:blipFill>
                      <a:blip r:embed="rId9"/>
                      <a:stretch>
                        <a:fillRect/>
                      </a:stretch>
                    </p:blipFill>
                    <p:spPr>
                      <a:xfrm>
                        <a:off x="3304540" y="4497070"/>
                        <a:ext cx="2701290" cy="706755"/>
                      </a:xfrm>
                      <a:prstGeom prst="rect">
                        <a:avLst/>
                      </a:prstGeom>
                    </p:spPr>
                  </p:pic>
                </p:oleObj>
              </mc:Fallback>
            </mc:AlternateContent>
          </a:graphicData>
        </a:graphic>
      </p:graphicFrame>
      <p:graphicFrame>
        <p:nvGraphicFramePr>
          <p:cNvPr id="44" name="对象 43">
            <a:hlinkClick r:id="" action="ppaction://ole?verb=0"/>
          </p:cNvPr>
          <p:cNvGraphicFramePr>
            <a:graphicFrameLocks noChangeAspect="1"/>
          </p:cNvGraphicFramePr>
          <p:nvPr/>
        </p:nvGraphicFramePr>
        <p:xfrm>
          <a:off x="341313" y="5203825"/>
          <a:ext cx="6565900" cy="1277620"/>
        </p:xfrm>
        <a:graphic>
          <a:graphicData uri="http://schemas.openxmlformats.org/presentationml/2006/ole">
            <mc:AlternateContent xmlns:mc="http://schemas.openxmlformats.org/markup-compatibility/2006">
              <mc:Choice xmlns:v="urn:schemas-microsoft-com:vml" Requires="v">
                <p:oleObj spid="_x0000_s6361" name="" r:id="rId10" imgW="2349500" imgH="457200" progId="Equation.KSEE3">
                  <p:embed/>
                </p:oleObj>
              </mc:Choice>
              <mc:Fallback>
                <p:oleObj name="" r:id="rId10" imgW="2349500" imgH="457200" progId="Equation.KSEE3">
                  <p:embed/>
                  <p:pic>
                    <p:nvPicPr>
                      <p:cNvPr id="0" name="图片 1028"/>
                      <p:cNvPicPr/>
                      <p:nvPr/>
                    </p:nvPicPr>
                    <p:blipFill>
                      <a:blip r:embed="rId11"/>
                      <a:stretch>
                        <a:fillRect/>
                      </a:stretch>
                    </p:blipFill>
                    <p:spPr>
                      <a:xfrm>
                        <a:off x="341313" y="5203825"/>
                        <a:ext cx="6565900" cy="1277620"/>
                      </a:xfrm>
                      <a:prstGeom prst="rect">
                        <a:avLst/>
                      </a:prstGeom>
                    </p:spPr>
                  </p:pic>
                </p:oleObj>
              </mc:Fallback>
            </mc:AlternateContent>
          </a:graphicData>
        </a:graphic>
      </p:graphicFrame>
      <p:sp>
        <p:nvSpPr>
          <p:cNvPr id="4" name="标题 1"/>
          <p:cNvSpPr/>
          <p:nvPr/>
        </p:nvSpPr>
        <p:spPr>
          <a:xfrm>
            <a:off x="7336155" y="6205220"/>
            <a:ext cx="4614545" cy="572135"/>
          </a:xfrm>
          <a:prstGeom prst="rect">
            <a:avLst/>
          </a:prstGeom>
        </p:spPr>
        <p:txBody>
          <a:bodyPr vert="horz" lIns="91440" tIns="45720" rIns="91440" bIns="45720" rtlCol="0" anchor="ctr">
            <a:normAutofit fontScale="80000"/>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3600">
                <a:solidFill>
                  <a:srgbClr val="FF0000"/>
                </a:solidFill>
              </a:rPr>
              <a:t>Code 1</a:t>
            </a:r>
            <a:r>
              <a:rPr lang="en-US" altLang="zh-CN" sz="3600"/>
              <a:t>   </a:t>
            </a:r>
            <a:r>
              <a:rPr lang="en-US" altLang="zh-CN" sz="3600">
                <a:solidFill>
                  <a:srgbClr val="FF0000"/>
                </a:solidFill>
              </a:rPr>
              <a:t>and</a:t>
            </a:r>
            <a:r>
              <a:rPr lang="zh-CN" altLang="en-US" sz="3600">
                <a:solidFill>
                  <a:srgbClr val="FF0000"/>
                </a:solidFill>
              </a:rPr>
              <a:t>代码练习</a:t>
            </a:r>
            <a:endParaRPr lang="zh-CN" altLang="en-US" sz="3600">
              <a:solidFill>
                <a:srgbClr val="FF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感知器神经元</a:t>
            </a:r>
            <a:r>
              <a:rPr lang="zh-CN" altLang="en-US" dirty="0"/>
              <a:t>直观理解之逻辑或</a:t>
            </a:r>
            <a:r>
              <a:rPr lang="en-US" altLang="zh-CN" dirty="0"/>
              <a:t>or</a:t>
            </a:r>
            <a:endParaRPr lang="en-US" altLang="zh-CN" dirty="0"/>
          </a:p>
        </p:txBody>
      </p:sp>
      <p:sp>
        <p:nvSpPr>
          <p:cNvPr id="2" name="内容占位符 1"/>
          <p:cNvSpPr>
            <a:spLocks noGrp="1"/>
          </p:cNvSpPr>
          <p:nvPr>
            <p:ph idx="13"/>
          </p:nvPr>
        </p:nvSpPr>
        <p:spPr>
          <a:xfrm>
            <a:off x="533400" y="1014095"/>
            <a:ext cx="11178540" cy="827405"/>
          </a:xfrm>
        </p:spPr>
        <p:txBody>
          <a:bodyPr/>
          <a:lstStyle/>
          <a:p>
            <a:r>
              <a:rPr lang="zh-CN" altLang="en-US" dirty="0"/>
              <a:t>单个神经元完成</a:t>
            </a:r>
            <a:r>
              <a:rPr lang="zh-CN" altLang="en-US" b="1" dirty="0">
                <a:solidFill>
                  <a:srgbClr val="FF0000"/>
                </a:solidFill>
              </a:rPr>
              <a:t>逻辑或</a:t>
            </a:r>
            <a:r>
              <a:rPr lang="zh-CN" altLang="en-US" dirty="0"/>
              <a:t>功能</a:t>
            </a:r>
            <a:endParaRPr lang="zh-CN" altLang="en-US" dirty="0"/>
          </a:p>
        </p:txBody>
      </p:sp>
      <p:graphicFrame>
        <p:nvGraphicFramePr>
          <p:cNvPr id="5" name="对象 4">
            <a:hlinkClick r:id="" action="ppaction://ole?verb=0"/>
          </p:cNvPr>
          <p:cNvGraphicFramePr>
            <a:graphicFrameLocks noChangeAspect="1"/>
          </p:cNvGraphicFramePr>
          <p:nvPr/>
        </p:nvGraphicFramePr>
        <p:xfrm>
          <a:off x="3565208" y="1638300"/>
          <a:ext cx="2986405" cy="1775460"/>
        </p:xfrm>
        <a:graphic>
          <a:graphicData uri="http://schemas.openxmlformats.org/presentationml/2006/ole">
            <mc:AlternateContent xmlns:mc="http://schemas.openxmlformats.org/markup-compatibility/2006">
              <mc:Choice xmlns:v="urn:schemas-microsoft-com:vml" Requires="v">
                <p:oleObj spid="_x0000_s7381" name="" r:id="rId1" imgW="939800" imgH="558800" progId="Equation.KSEE3">
                  <p:embed/>
                </p:oleObj>
              </mc:Choice>
              <mc:Fallback>
                <p:oleObj name="" r:id="rId1" imgW="939800" imgH="558800" progId="Equation.KSEE3">
                  <p:embed/>
                  <p:pic>
                    <p:nvPicPr>
                      <p:cNvPr id="0" name="图片 1024"/>
                      <p:cNvPicPr/>
                      <p:nvPr/>
                    </p:nvPicPr>
                    <p:blipFill>
                      <a:blip r:embed="rId2"/>
                      <a:stretch>
                        <a:fillRect/>
                      </a:stretch>
                    </p:blipFill>
                    <p:spPr>
                      <a:xfrm>
                        <a:off x="3565208" y="1638300"/>
                        <a:ext cx="2986405" cy="177546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7382" name="" r:id="rId3" imgW="914400" imgH="215900" progId="Equation.KSEE3">
                  <p:embed/>
                </p:oleObj>
              </mc:Choice>
              <mc:Fallback>
                <p:oleObj name="" r:id="rId3" imgW="914400" imgH="215900" progId="Equation.KSEE3">
                  <p:embed/>
                  <p:pic>
                    <p:nvPicPr>
                      <p:cNvPr id="0" name="图片 1025"/>
                      <p:cNvPicPr/>
                      <p:nvPr/>
                    </p:nvPicPr>
                    <p:blipFill>
                      <a:blip r:embed="rId4"/>
                      <a:stretch>
                        <a:fillRect/>
                      </a:stretch>
                    </p:blipFill>
                    <p:spPr>
                      <a:xfrm>
                        <a:off x="5637530" y="3321050"/>
                        <a:ext cx="914400" cy="215900"/>
                      </a:xfrm>
                      <a:prstGeom prst="rect">
                        <a:avLst/>
                      </a:prstGeom>
                    </p:spPr>
                  </p:pic>
                </p:oleObj>
              </mc:Fallback>
            </mc:AlternateContent>
          </a:graphicData>
        </a:graphic>
      </p:graphicFrame>
      <p:grpSp>
        <p:nvGrpSpPr>
          <p:cNvPr id="39" name="组合 38"/>
          <p:cNvGrpSpPr/>
          <p:nvPr/>
        </p:nvGrpSpPr>
        <p:grpSpPr>
          <a:xfrm>
            <a:off x="802640" y="2430780"/>
            <a:ext cx="4291965" cy="2541270"/>
            <a:chOff x="1586" y="5696"/>
            <a:chExt cx="6759" cy="4002"/>
          </a:xfrm>
        </p:grpSpPr>
        <p:grpSp>
          <p:nvGrpSpPr>
            <p:cNvPr id="10" name="组合 9"/>
            <p:cNvGrpSpPr/>
            <p:nvPr/>
          </p:nvGrpSpPr>
          <p:grpSpPr>
            <a:xfrm>
              <a:off x="1586" y="5696"/>
              <a:ext cx="1020" cy="4002"/>
              <a:chOff x="1586" y="5696"/>
              <a:chExt cx="1020" cy="4002"/>
            </a:xfrm>
          </p:grpSpPr>
          <p:sp>
            <p:nvSpPr>
              <p:cNvPr id="7" name="椭圆 6"/>
              <p:cNvSpPr/>
              <p:nvPr/>
            </p:nvSpPr>
            <p:spPr>
              <a:xfrm>
                <a:off x="1586" y="5696"/>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+1</a:t>
                </a:r>
                <a:endParaRPr lang="en-US" altLang="zh-CN"/>
              </a:p>
            </p:txBody>
          </p:sp>
          <p:sp>
            <p:nvSpPr>
              <p:cNvPr id="8" name="椭圆 7"/>
              <p:cNvSpPr/>
              <p:nvPr/>
            </p:nvSpPr>
            <p:spPr>
              <a:xfrm>
                <a:off x="1586" y="7244"/>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1</a:t>
                </a:r>
                <a:endParaRPr lang="en-US" altLang="zh-CN" baseline="-25000"/>
              </a:p>
            </p:txBody>
          </p:sp>
          <p:sp>
            <p:nvSpPr>
              <p:cNvPr id="9" name="椭圆 8"/>
              <p:cNvSpPr/>
              <p:nvPr/>
            </p:nvSpPr>
            <p:spPr>
              <a:xfrm>
                <a:off x="1586" y="8792"/>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2</a:t>
                </a:r>
                <a:endParaRPr lang="en-US" altLang="zh-CN" baseline="-25000"/>
              </a:p>
            </p:txBody>
          </p:sp>
        </p:grpSp>
        <p:sp>
          <p:nvSpPr>
            <p:cNvPr id="14" name="椭圆 13"/>
            <p:cNvSpPr/>
            <p:nvPr/>
          </p:nvSpPr>
          <p:spPr>
            <a:xfrm>
              <a:off x="4947" y="7098"/>
              <a:ext cx="1282" cy="1199"/>
            </a:xfrm>
            <a:prstGeom prst="ellipse">
              <a:avLst/>
            </a:prstGeom>
            <a:ln w="38100">
              <a:solidFill>
                <a:srgbClr val="FFC2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z</a:t>
              </a:r>
              <a:endParaRPr lang="en-US" altLang="zh-CN"/>
            </a:p>
          </p:txBody>
        </p:sp>
        <p:grpSp>
          <p:nvGrpSpPr>
            <p:cNvPr id="35" name="组合 34"/>
            <p:cNvGrpSpPr/>
            <p:nvPr/>
          </p:nvGrpSpPr>
          <p:grpSpPr>
            <a:xfrm>
              <a:off x="2606" y="6150"/>
              <a:ext cx="2340" cy="1548"/>
              <a:chOff x="2606" y="6150"/>
              <a:chExt cx="2340" cy="1548"/>
            </a:xfrm>
          </p:grpSpPr>
          <p:cxnSp>
            <p:nvCxnSpPr>
              <p:cNvPr id="15" name="直接箭头连接符 14"/>
              <p:cNvCxnSpPr>
                <a:stCxn id="7" idx="6"/>
                <a:endCxn id="14" idx="2"/>
              </p:cNvCxnSpPr>
              <p:nvPr/>
            </p:nvCxnSpPr>
            <p:spPr>
              <a:xfrm>
                <a:off x="2606" y="6150"/>
                <a:ext cx="2341" cy="1548"/>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3" name="文本框 22"/>
              <p:cNvSpPr txBox="1"/>
              <p:nvPr/>
            </p:nvSpPr>
            <p:spPr>
              <a:xfrm>
                <a:off x="3148" y="6445"/>
                <a:ext cx="801" cy="653"/>
              </a:xfrm>
              <a:prstGeom prst="rect">
                <a:avLst/>
              </a:prstGeom>
              <a:noFill/>
            </p:spPr>
            <p:txBody>
              <a:bodyPr wrap="none" rtlCol="0">
                <a:spAutoFit/>
              </a:bodyPr>
              <a:lstStyle/>
              <a:p>
                <a:r>
                  <a:rPr lang="en-US" altLang="zh-CN"/>
                  <a:t>w0</a:t>
                </a:r>
                <a:endParaRPr lang="en-US" altLang="zh-CN"/>
              </a:p>
            </p:txBody>
          </p:sp>
        </p:grpSp>
        <p:grpSp>
          <p:nvGrpSpPr>
            <p:cNvPr id="36" name="组合 35"/>
            <p:cNvGrpSpPr/>
            <p:nvPr/>
          </p:nvGrpSpPr>
          <p:grpSpPr>
            <a:xfrm>
              <a:off x="2606" y="7372"/>
              <a:ext cx="2340" cy="652"/>
              <a:chOff x="2606" y="7372"/>
              <a:chExt cx="2340" cy="652"/>
            </a:xfrm>
          </p:grpSpPr>
          <p:cxnSp>
            <p:nvCxnSpPr>
              <p:cNvPr id="16" name="直接箭头连接符 15"/>
              <p:cNvCxnSpPr>
                <a:stCxn id="8" idx="6"/>
                <a:endCxn id="14" idx="2"/>
              </p:cNvCxnSpPr>
              <p:nvPr/>
            </p:nvCxnSpPr>
            <p:spPr>
              <a:xfrm>
                <a:off x="2606" y="7698"/>
                <a:ext cx="2341" cy="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4" name="文本框 23"/>
              <p:cNvSpPr txBox="1"/>
              <p:nvPr/>
            </p:nvSpPr>
            <p:spPr>
              <a:xfrm>
                <a:off x="3148" y="7372"/>
                <a:ext cx="801" cy="653"/>
              </a:xfrm>
              <a:prstGeom prst="rect">
                <a:avLst/>
              </a:prstGeom>
              <a:noFill/>
            </p:spPr>
            <p:txBody>
              <a:bodyPr wrap="none" rtlCol="0">
                <a:spAutoFit/>
              </a:bodyPr>
              <a:lstStyle/>
              <a:p>
                <a:r>
                  <a:rPr lang="en-US" altLang="zh-CN"/>
                  <a:t>w1</a:t>
                </a:r>
                <a:endParaRPr lang="en-US" altLang="zh-CN"/>
              </a:p>
            </p:txBody>
          </p:sp>
        </p:grpSp>
        <p:grpSp>
          <p:nvGrpSpPr>
            <p:cNvPr id="37" name="组合 36"/>
            <p:cNvGrpSpPr/>
            <p:nvPr/>
          </p:nvGrpSpPr>
          <p:grpSpPr>
            <a:xfrm>
              <a:off x="2606" y="7698"/>
              <a:ext cx="2340" cy="1548"/>
              <a:chOff x="2606" y="7698"/>
              <a:chExt cx="2340" cy="1548"/>
            </a:xfrm>
          </p:grpSpPr>
          <p:cxnSp>
            <p:nvCxnSpPr>
              <p:cNvPr id="21" name="直接箭头连接符 20"/>
              <p:cNvCxnSpPr>
                <a:stCxn id="9" idx="6"/>
                <a:endCxn id="14" idx="2"/>
              </p:cNvCxnSpPr>
              <p:nvPr/>
            </p:nvCxnSpPr>
            <p:spPr>
              <a:xfrm flipV="1">
                <a:off x="2606" y="7698"/>
                <a:ext cx="2341" cy="1548"/>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5" name="文本框 24"/>
              <p:cNvSpPr txBox="1"/>
              <p:nvPr/>
            </p:nvSpPr>
            <p:spPr>
              <a:xfrm>
                <a:off x="3148" y="8297"/>
                <a:ext cx="801" cy="653"/>
              </a:xfrm>
              <a:prstGeom prst="rect">
                <a:avLst/>
              </a:prstGeom>
              <a:noFill/>
            </p:spPr>
            <p:txBody>
              <a:bodyPr wrap="none" rtlCol="0">
                <a:spAutoFit/>
              </a:bodyPr>
              <a:lstStyle/>
              <a:p>
                <a:r>
                  <a:rPr lang="en-US" altLang="zh-CN"/>
                  <a:t>w2</a:t>
                </a:r>
                <a:endParaRPr lang="en-US" altLang="zh-CN"/>
              </a:p>
            </p:txBody>
          </p:sp>
        </p:grpSp>
        <p:cxnSp>
          <p:nvCxnSpPr>
            <p:cNvPr id="31" name="直接箭头连接符 30"/>
            <p:cNvCxnSpPr>
              <a:stCxn id="14" idx="6"/>
            </p:cNvCxnSpPr>
            <p:nvPr/>
          </p:nvCxnSpPr>
          <p:spPr>
            <a:xfrm flipV="1">
              <a:off x="6229" y="7669"/>
              <a:ext cx="989" cy="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401" y="7357"/>
              <a:ext cx="945" cy="653"/>
            </a:xfrm>
            <a:prstGeom prst="rect">
              <a:avLst/>
            </a:prstGeom>
            <a:noFill/>
          </p:spPr>
          <p:txBody>
            <a:bodyPr wrap="none" rtlCol="0">
              <a:spAutoFit/>
            </a:bodyPr>
            <a:lstStyle/>
            <a:p>
              <a:r>
                <a:rPr lang="en-US" altLang="zh-CN"/>
                <a:t>h(x)</a:t>
              </a:r>
              <a:endParaRPr lang="en-US" altLang="zh-CN"/>
            </a:p>
          </p:txBody>
        </p:sp>
      </p:grpSp>
      <p:graphicFrame>
        <p:nvGraphicFramePr>
          <p:cNvPr id="40" name="对象 39">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7383" name="" r:id="rId5" imgW="914400" imgH="215900" progId="Equation.KSEE3">
                  <p:embed/>
                </p:oleObj>
              </mc:Choice>
              <mc:Fallback>
                <p:oleObj name="" r:id="rId5" imgW="914400" imgH="215900" progId="Equation.KSEE3">
                  <p:embed/>
                  <p:pic>
                    <p:nvPicPr>
                      <p:cNvPr id="0" name="图片 1026"/>
                      <p:cNvPicPr/>
                      <p:nvPr/>
                    </p:nvPicPr>
                    <p:blipFill>
                      <a:blip r:embed="rId4"/>
                      <a:stretch>
                        <a:fillRect/>
                      </a:stretch>
                    </p:blipFill>
                    <p:spPr>
                      <a:xfrm>
                        <a:off x="5637530" y="3321050"/>
                        <a:ext cx="914400" cy="215900"/>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nvGraphicFramePr>
        <p:xfrm>
          <a:off x="3325178" y="4497070"/>
          <a:ext cx="2660015" cy="706755"/>
        </p:xfrm>
        <a:graphic>
          <a:graphicData uri="http://schemas.openxmlformats.org/presentationml/2006/ole">
            <mc:AlternateContent xmlns:mc="http://schemas.openxmlformats.org/markup-compatibility/2006">
              <mc:Choice xmlns:v="urn:schemas-microsoft-com:vml" Requires="v">
                <p:oleObj spid="_x0000_s7384" name="" r:id="rId6" imgW="812800" imgH="215900" progId="Equation.KSEE3">
                  <p:embed/>
                </p:oleObj>
              </mc:Choice>
              <mc:Fallback>
                <p:oleObj name="" r:id="rId6" imgW="812800" imgH="215900" progId="Equation.KSEE3">
                  <p:embed/>
                  <p:pic>
                    <p:nvPicPr>
                      <p:cNvPr id="0" name="图片 1027"/>
                      <p:cNvPicPr/>
                      <p:nvPr/>
                    </p:nvPicPr>
                    <p:blipFill>
                      <a:blip r:embed="rId7"/>
                      <a:stretch>
                        <a:fillRect/>
                      </a:stretch>
                    </p:blipFill>
                    <p:spPr>
                      <a:xfrm>
                        <a:off x="3325178" y="4497070"/>
                        <a:ext cx="2660015" cy="706755"/>
                      </a:xfrm>
                      <a:prstGeom prst="rect">
                        <a:avLst/>
                      </a:prstGeom>
                    </p:spPr>
                  </p:pic>
                </p:oleObj>
              </mc:Fallback>
            </mc:AlternateContent>
          </a:graphicData>
        </a:graphic>
      </p:graphicFrame>
      <p:graphicFrame>
        <p:nvGraphicFramePr>
          <p:cNvPr id="44" name="对象 43">
            <a:hlinkClick r:id="" action="ppaction://ole?verb=0"/>
          </p:cNvPr>
          <p:cNvGraphicFramePr>
            <a:graphicFrameLocks noChangeAspect="1"/>
          </p:cNvGraphicFramePr>
          <p:nvPr/>
        </p:nvGraphicFramePr>
        <p:xfrm>
          <a:off x="376555" y="5203825"/>
          <a:ext cx="6495415" cy="1277620"/>
        </p:xfrm>
        <a:graphic>
          <a:graphicData uri="http://schemas.openxmlformats.org/presentationml/2006/ole">
            <mc:AlternateContent xmlns:mc="http://schemas.openxmlformats.org/markup-compatibility/2006">
              <mc:Choice xmlns:v="urn:schemas-microsoft-com:vml" Requires="v">
                <p:oleObj spid="_x0000_s7385" name="" r:id="rId8" imgW="2324100" imgH="457200" progId="Equation.KSEE3">
                  <p:embed/>
                </p:oleObj>
              </mc:Choice>
              <mc:Fallback>
                <p:oleObj name="" r:id="rId8" imgW="2324100" imgH="457200" progId="Equation.KSEE3">
                  <p:embed/>
                  <p:pic>
                    <p:nvPicPr>
                      <p:cNvPr id="0" name="图片 1028"/>
                      <p:cNvPicPr/>
                      <p:nvPr/>
                    </p:nvPicPr>
                    <p:blipFill>
                      <a:blip r:embed="rId9"/>
                      <a:stretch>
                        <a:fillRect/>
                      </a:stretch>
                    </p:blipFill>
                    <p:spPr>
                      <a:xfrm>
                        <a:off x="376555" y="5203825"/>
                        <a:ext cx="6495415" cy="1277620"/>
                      </a:xfrm>
                      <a:prstGeom prst="rect">
                        <a:avLst/>
                      </a:prstGeom>
                    </p:spPr>
                  </p:pic>
                </p:oleObj>
              </mc:Fallback>
            </mc:AlternateContent>
          </a:graphicData>
        </a:graphic>
      </p:graphicFrame>
      <p:pic>
        <p:nvPicPr>
          <p:cNvPr id="4" name="图片 3"/>
          <p:cNvPicPr>
            <a:picLocks noChangeAspect="1"/>
          </p:cNvPicPr>
          <p:nvPr/>
        </p:nvPicPr>
        <p:blipFill>
          <a:blip r:embed="rId10"/>
          <a:stretch>
            <a:fillRect/>
          </a:stretch>
        </p:blipFill>
        <p:spPr>
          <a:xfrm>
            <a:off x="7610475" y="4082415"/>
            <a:ext cx="3218815" cy="2038350"/>
          </a:xfrm>
          <a:prstGeom prst="rect">
            <a:avLst/>
          </a:prstGeom>
        </p:spPr>
      </p:pic>
      <p:pic>
        <p:nvPicPr>
          <p:cNvPr id="11" name="图片 10"/>
          <p:cNvPicPr>
            <a:picLocks noChangeAspect="1"/>
          </p:cNvPicPr>
          <p:nvPr/>
        </p:nvPicPr>
        <p:blipFill>
          <a:blip r:embed="rId11"/>
          <a:stretch>
            <a:fillRect/>
          </a:stretch>
        </p:blipFill>
        <p:spPr>
          <a:xfrm>
            <a:off x="7522210" y="1069975"/>
            <a:ext cx="3549650" cy="3012440"/>
          </a:xfrm>
          <a:prstGeom prst="rect">
            <a:avLst/>
          </a:prstGeom>
        </p:spPr>
      </p:pic>
      <p:sp>
        <p:nvSpPr>
          <p:cNvPr id="17" name="副标题 2"/>
          <p:cNvSpPr txBox="1"/>
          <p:nvPr/>
        </p:nvSpPr>
        <p:spPr>
          <a:xfrm>
            <a:off x="7362190" y="6046470"/>
            <a:ext cx="4199890" cy="61722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2800" b="1" dirty="0" smtClean="0">
                <a:solidFill>
                  <a:srgbClr val="C00000"/>
                </a:solidFill>
                <a:latin typeface="微软雅黑" panose="020B0503020204020204" pitchFamily="34" charset="-122"/>
                <a:ea typeface="微软雅黑" panose="020B0503020204020204" pitchFamily="34" charset="-122"/>
              </a:rPr>
              <a:t>OR</a:t>
            </a:r>
            <a:r>
              <a:rPr lang="zh-CN" altLang="en-US" sz="2800" b="1" dirty="0" smtClean="0">
                <a:solidFill>
                  <a:srgbClr val="C00000"/>
                </a:solidFill>
                <a:latin typeface="微软雅黑" panose="020B0503020204020204" pitchFamily="34" charset="-122"/>
                <a:ea typeface="微软雅黑" panose="020B0503020204020204" pitchFamily="34" charset="-122"/>
              </a:rPr>
              <a:t>感知器练习 </a:t>
            </a:r>
            <a:r>
              <a:rPr lang="en-US" altLang="zh-CN" sz="2800" b="1" dirty="0" smtClean="0">
                <a:solidFill>
                  <a:srgbClr val="C00000"/>
                </a:solidFill>
                <a:latin typeface="微软雅黑" panose="020B0503020204020204" pitchFamily="34" charset="-122"/>
                <a:ea typeface="微软雅黑" panose="020B0503020204020204" pitchFamily="34" charset="-122"/>
              </a:rPr>
              <a:t>(code1)</a:t>
            </a:r>
            <a:endParaRPr lang="en-US" altLang="zh-CN" sz="2800" b="1" dirty="0" smtClean="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感知器神经元</a:t>
            </a:r>
            <a:r>
              <a:rPr lang="zh-CN" altLang="en-US" dirty="0"/>
              <a:t>直观理解之非线性可分 </a:t>
            </a:r>
            <a:r>
              <a:rPr lang="en-US" altLang="zh-CN" dirty="0"/>
              <a:t>not</a:t>
            </a:r>
            <a:endParaRPr lang="en-US" altLang="zh-CN" dirty="0"/>
          </a:p>
        </p:txBody>
      </p:sp>
      <p:pic>
        <p:nvPicPr>
          <p:cNvPr id="4" name="图片 3"/>
          <p:cNvPicPr>
            <a:picLocks noChangeAspect="1"/>
          </p:cNvPicPr>
          <p:nvPr/>
        </p:nvPicPr>
        <p:blipFill>
          <a:blip r:embed="rId1"/>
          <a:stretch>
            <a:fillRect/>
          </a:stretch>
        </p:blipFill>
        <p:spPr>
          <a:xfrm>
            <a:off x="743585" y="1513840"/>
            <a:ext cx="4921250" cy="4301490"/>
          </a:xfrm>
          <a:prstGeom prst="rect">
            <a:avLst/>
          </a:prstGeom>
        </p:spPr>
      </p:pic>
      <p:pic>
        <p:nvPicPr>
          <p:cNvPr id="5" name="图片 4"/>
          <p:cNvPicPr>
            <a:picLocks noChangeAspect="1"/>
          </p:cNvPicPr>
          <p:nvPr/>
        </p:nvPicPr>
        <p:blipFill>
          <a:blip r:embed="rId2"/>
          <a:stretch>
            <a:fillRect/>
          </a:stretch>
        </p:blipFill>
        <p:spPr>
          <a:xfrm>
            <a:off x="6350635" y="1595755"/>
            <a:ext cx="5099685" cy="421957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感知器神经元直观理解之非线性可分</a:t>
            </a:r>
            <a:endParaRPr lang="zh-CN" altLang="en-US" dirty="0"/>
          </a:p>
        </p:txBody>
      </p:sp>
      <p:pic>
        <p:nvPicPr>
          <p:cNvPr id="2" name="图片 1"/>
          <p:cNvPicPr>
            <a:picLocks noChangeAspect="1"/>
          </p:cNvPicPr>
          <p:nvPr/>
        </p:nvPicPr>
        <p:blipFill>
          <a:blip r:embed="rId1"/>
          <a:stretch>
            <a:fillRect/>
          </a:stretch>
        </p:blipFill>
        <p:spPr>
          <a:xfrm>
            <a:off x="852805" y="1751330"/>
            <a:ext cx="3702685" cy="3355975"/>
          </a:xfrm>
          <a:prstGeom prst="rect">
            <a:avLst/>
          </a:prstGeom>
        </p:spPr>
      </p:pic>
      <p:pic>
        <p:nvPicPr>
          <p:cNvPr id="6" name="图片 5"/>
          <p:cNvPicPr>
            <a:picLocks noChangeAspect="1"/>
          </p:cNvPicPr>
          <p:nvPr/>
        </p:nvPicPr>
        <p:blipFill>
          <a:blip r:embed="rId2"/>
          <a:stretch>
            <a:fillRect/>
          </a:stretch>
        </p:blipFill>
        <p:spPr>
          <a:xfrm>
            <a:off x="5753735" y="1245870"/>
            <a:ext cx="5167630" cy="436626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mn-ea"/>
              </a:rPr>
              <a:t>感知器神经元直观理解之非线性可分</a:t>
            </a:r>
            <a:endParaRPr lang="zh-CN" altLang="en-US" dirty="0"/>
          </a:p>
        </p:txBody>
      </p:sp>
      <p:grpSp>
        <p:nvGrpSpPr>
          <p:cNvPr id="58" name="组合 57"/>
          <p:cNvGrpSpPr/>
          <p:nvPr/>
        </p:nvGrpSpPr>
        <p:grpSpPr>
          <a:xfrm>
            <a:off x="838622" y="271145"/>
            <a:ext cx="7409815" cy="4084955"/>
            <a:chOff x="1142" y="2072"/>
            <a:chExt cx="11669" cy="6433"/>
          </a:xfrm>
        </p:grpSpPr>
        <p:grpSp>
          <p:nvGrpSpPr>
            <p:cNvPr id="10" name="组合 9"/>
            <p:cNvGrpSpPr/>
            <p:nvPr/>
          </p:nvGrpSpPr>
          <p:grpSpPr>
            <a:xfrm>
              <a:off x="1142" y="2072"/>
              <a:ext cx="1312" cy="6138"/>
              <a:chOff x="1586" y="5696"/>
              <a:chExt cx="1020" cy="4002"/>
            </a:xfrm>
          </p:grpSpPr>
          <p:sp>
            <p:nvSpPr>
              <p:cNvPr id="7" name="椭圆 6"/>
              <p:cNvSpPr/>
              <p:nvPr/>
            </p:nvSpPr>
            <p:spPr>
              <a:xfrm>
                <a:off x="1586" y="5696"/>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+1</a:t>
                </a:r>
                <a:endParaRPr lang="en-US" altLang="zh-CN"/>
              </a:p>
            </p:txBody>
          </p:sp>
          <p:sp>
            <p:nvSpPr>
              <p:cNvPr id="8" name="椭圆 7"/>
              <p:cNvSpPr/>
              <p:nvPr/>
            </p:nvSpPr>
            <p:spPr>
              <a:xfrm>
                <a:off x="1586" y="7244"/>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1</a:t>
                </a:r>
                <a:endParaRPr lang="en-US" altLang="zh-CN" baseline="-25000"/>
              </a:p>
            </p:txBody>
          </p:sp>
          <p:sp>
            <p:nvSpPr>
              <p:cNvPr id="9" name="椭圆 8"/>
              <p:cNvSpPr/>
              <p:nvPr/>
            </p:nvSpPr>
            <p:spPr>
              <a:xfrm>
                <a:off x="1586" y="8792"/>
                <a:ext cx="1020" cy="9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x</a:t>
                </a:r>
                <a:r>
                  <a:rPr lang="en-US" altLang="zh-CN" baseline="-25000"/>
                  <a:t>2</a:t>
                </a:r>
                <a:endParaRPr lang="en-US" altLang="zh-CN" baseline="-25000"/>
              </a:p>
            </p:txBody>
          </p:sp>
        </p:grpSp>
        <p:grpSp>
          <p:nvGrpSpPr>
            <p:cNvPr id="35" name="组合 34"/>
            <p:cNvGrpSpPr/>
            <p:nvPr/>
          </p:nvGrpSpPr>
          <p:grpSpPr>
            <a:xfrm>
              <a:off x="2454" y="2768"/>
              <a:ext cx="2317" cy="1448"/>
              <a:chOff x="2630" y="6597"/>
              <a:chExt cx="2317" cy="1448"/>
            </a:xfrm>
          </p:grpSpPr>
          <p:cxnSp>
            <p:nvCxnSpPr>
              <p:cNvPr id="15" name="直接箭头连接符 14"/>
              <p:cNvCxnSpPr>
                <a:stCxn id="7" idx="6"/>
                <a:endCxn id="14" idx="2"/>
              </p:cNvCxnSpPr>
              <p:nvPr/>
            </p:nvCxnSpPr>
            <p:spPr>
              <a:xfrm>
                <a:off x="2630" y="6597"/>
                <a:ext cx="2317" cy="1448"/>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3" name="文本框 22"/>
              <p:cNvSpPr txBox="1"/>
              <p:nvPr/>
            </p:nvSpPr>
            <p:spPr>
              <a:xfrm>
                <a:off x="3306" y="6792"/>
                <a:ext cx="1014" cy="653"/>
              </a:xfrm>
              <a:prstGeom prst="rect">
                <a:avLst/>
              </a:prstGeom>
              <a:noFill/>
            </p:spPr>
            <p:txBody>
              <a:bodyPr wrap="none" rtlCol="0">
                <a:spAutoFit/>
              </a:bodyPr>
              <a:lstStyle/>
              <a:p>
                <a:r>
                  <a:rPr lang="en-US" altLang="zh-CN"/>
                  <a:t>w10</a:t>
                </a:r>
                <a:endParaRPr lang="en-US" altLang="zh-CN"/>
              </a:p>
            </p:txBody>
          </p:sp>
        </p:grpSp>
        <p:grpSp>
          <p:nvGrpSpPr>
            <p:cNvPr id="36" name="组合 35"/>
            <p:cNvGrpSpPr/>
            <p:nvPr/>
          </p:nvGrpSpPr>
          <p:grpSpPr>
            <a:xfrm>
              <a:off x="2454" y="4216"/>
              <a:ext cx="2317" cy="926"/>
              <a:chOff x="2630" y="8045"/>
              <a:chExt cx="2317" cy="926"/>
            </a:xfrm>
          </p:grpSpPr>
          <p:cxnSp>
            <p:nvCxnSpPr>
              <p:cNvPr id="16" name="直接箭头连接符 15"/>
              <p:cNvCxnSpPr>
                <a:stCxn id="8" idx="6"/>
                <a:endCxn id="14" idx="2"/>
              </p:cNvCxnSpPr>
              <p:nvPr/>
            </p:nvCxnSpPr>
            <p:spPr>
              <a:xfrm flipV="1">
                <a:off x="2630" y="8045"/>
                <a:ext cx="2317" cy="926"/>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4" name="文本框 23"/>
              <p:cNvSpPr txBox="1"/>
              <p:nvPr/>
            </p:nvSpPr>
            <p:spPr>
              <a:xfrm>
                <a:off x="2943" y="8318"/>
                <a:ext cx="1014" cy="653"/>
              </a:xfrm>
              <a:prstGeom prst="rect">
                <a:avLst/>
              </a:prstGeom>
              <a:noFill/>
            </p:spPr>
            <p:txBody>
              <a:bodyPr wrap="none" rtlCol="0">
                <a:spAutoFit/>
              </a:bodyPr>
              <a:lstStyle/>
              <a:p>
                <a:r>
                  <a:rPr lang="en-US" altLang="zh-CN"/>
                  <a:t>w11</a:t>
                </a:r>
                <a:endParaRPr lang="en-US" altLang="zh-CN"/>
              </a:p>
            </p:txBody>
          </p:sp>
        </p:grpSp>
        <p:grpSp>
          <p:nvGrpSpPr>
            <p:cNvPr id="37" name="组合 36"/>
            <p:cNvGrpSpPr/>
            <p:nvPr/>
          </p:nvGrpSpPr>
          <p:grpSpPr>
            <a:xfrm>
              <a:off x="2454" y="4216"/>
              <a:ext cx="2317" cy="3300"/>
              <a:chOff x="2630" y="8045"/>
              <a:chExt cx="2317" cy="3300"/>
            </a:xfrm>
          </p:grpSpPr>
          <p:cxnSp>
            <p:nvCxnSpPr>
              <p:cNvPr id="21" name="直接箭头连接符 20"/>
              <p:cNvCxnSpPr>
                <a:stCxn id="9" idx="6"/>
                <a:endCxn id="14" idx="2"/>
              </p:cNvCxnSpPr>
              <p:nvPr/>
            </p:nvCxnSpPr>
            <p:spPr>
              <a:xfrm flipV="1">
                <a:off x="2630" y="8045"/>
                <a:ext cx="2317" cy="330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25" name="文本框 24"/>
              <p:cNvSpPr txBox="1"/>
              <p:nvPr/>
            </p:nvSpPr>
            <p:spPr>
              <a:xfrm>
                <a:off x="2943" y="9843"/>
                <a:ext cx="1014" cy="653"/>
              </a:xfrm>
              <a:prstGeom prst="rect">
                <a:avLst/>
              </a:prstGeom>
              <a:noFill/>
            </p:spPr>
            <p:txBody>
              <a:bodyPr wrap="none" rtlCol="0">
                <a:spAutoFit/>
              </a:bodyPr>
              <a:lstStyle/>
              <a:p>
                <a:r>
                  <a:rPr lang="en-US" altLang="zh-CN"/>
                  <a:t>w12</a:t>
                </a:r>
                <a:endParaRPr lang="en-US" altLang="zh-CN"/>
              </a:p>
            </p:txBody>
          </p:sp>
        </p:grpSp>
        <p:grpSp>
          <p:nvGrpSpPr>
            <p:cNvPr id="40" name="组合 39"/>
            <p:cNvGrpSpPr/>
            <p:nvPr/>
          </p:nvGrpSpPr>
          <p:grpSpPr>
            <a:xfrm>
              <a:off x="4771" y="3616"/>
              <a:ext cx="1282" cy="3050"/>
              <a:chOff x="4771" y="3269"/>
              <a:chExt cx="1282" cy="3050"/>
            </a:xfrm>
          </p:grpSpPr>
          <p:sp>
            <p:nvSpPr>
              <p:cNvPr id="14" name="椭圆 13"/>
              <p:cNvSpPr/>
              <p:nvPr/>
            </p:nvSpPr>
            <p:spPr>
              <a:xfrm>
                <a:off x="4771" y="3269"/>
                <a:ext cx="1282" cy="1199"/>
              </a:xfrm>
              <a:prstGeom prst="ellipse">
                <a:avLst/>
              </a:prstGeom>
              <a:ln w="38100">
                <a:solidFill>
                  <a:srgbClr val="FFC2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z1</a:t>
                </a:r>
                <a:endParaRPr lang="en-US" altLang="zh-CN"/>
              </a:p>
            </p:txBody>
          </p:sp>
          <p:sp>
            <p:nvSpPr>
              <p:cNvPr id="38" name="椭圆 37"/>
              <p:cNvSpPr/>
              <p:nvPr/>
            </p:nvSpPr>
            <p:spPr>
              <a:xfrm>
                <a:off x="4771" y="5121"/>
                <a:ext cx="1282" cy="1199"/>
              </a:xfrm>
              <a:prstGeom prst="ellipse">
                <a:avLst/>
              </a:prstGeom>
              <a:ln w="38100">
                <a:solidFill>
                  <a:srgbClr val="FFC2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z2</a:t>
                </a:r>
                <a:endParaRPr lang="en-US" altLang="zh-CN" dirty="0"/>
              </a:p>
            </p:txBody>
          </p:sp>
        </p:grpSp>
        <p:cxnSp>
          <p:nvCxnSpPr>
            <p:cNvPr id="41" name="直接箭头连接符 40"/>
            <p:cNvCxnSpPr>
              <a:endCxn id="38" idx="2"/>
            </p:cNvCxnSpPr>
            <p:nvPr/>
          </p:nvCxnSpPr>
          <p:spPr>
            <a:xfrm>
              <a:off x="2503" y="2809"/>
              <a:ext cx="2268" cy="32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8" idx="6"/>
              <a:endCxn id="38" idx="2"/>
            </p:cNvCxnSpPr>
            <p:nvPr/>
          </p:nvCxnSpPr>
          <p:spPr>
            <a:xfrm>
              <a:off x="2454" y="5142"/>
              <a:ext cx="2317" cy="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9" idx="6"/>
            </p:cNvCxnSpPr>
            <p:nvPr/>
          </p:nvCxnSpPr>
          <p:spPr>
            <a:xfrm flipV="1">
              <a:off x="2454" y="6082"/>
              <a:ext cx="2269" cy="1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767" y="3616"/>
              <a:ext cx="1014" cy="653"/>
            </a:xfrm>
            <a:prstGeom prst="rect">
              <a:avLst/>
            </a:prstGeom>
            <a:noFill/>
          </p:spPr>
          <p:txBody>
            <a:bodyPr wrap="none" rtlCol="0">
              <a:spAutoFit/>
            </a:bodyPr>
            <a:lstStyle/>
            <a:p>
              <a:r>
                <a:rPr lang="en-US" altLang="zh-CN"/>
                <a:t>w20</a:t>
              </a:r>
              <a:endParaRPr lang="en-US" altLang="zh-CN"/>
            </a:p>
          </p:txBody>
        </p:sp>
        <p:sp>
          <p:nvSpPr>
            <p:cNvPr id="46" name="文本框 45"/>
            <p:cNvSpPr txBox="1"/>
            <p:nvPr/>
          </p:nvSpPr>
          <p:spPr>
            <a:xfrm>
              <a:off x="2767" y="5142"/>
              <a:ext cx="1014" cy="653"/>
            </a:xfrm>
            <a:prstGeom prst="rect">
              <a:avLst/>
            </a:prstGeom>
            <a:noFill/>
          </p:spPr>
          <p:txBody>
            <a:bodyPr wrap="none" rtlCol="0">
              <a:spAutoFit/>
            </a:bodyPr>
            <a:lstStyle/>
            <a:p>
              <a:r>
                <a:rPr lang="en-US" altLang="zh-CN"/>
                <a:t>w21</a:t>
              </a:r>
              <a:endParaRPr lang="en-US" altLang="zh-CN"/>
            </a:p>
          </p:txBody>
        </p:sp>
        <p:sp>
          <p:nvSpPr>
            <p:cNvPr id="47" name="文本框 46"/>
            <p:cNvSpPr txBox="1"/>
            <p:nvPr/>
          </p:nvSpPr>
          <p:spPr>
            <a:xfrm>
              <a:off x="3709" y="6167"/>
              <a:ext cx="1014" cy="653"/>
            </a:xfrm>
            <a:prstGeom prst="rect">
              <a:avLst/>
            </a:prstGeom>
            <a:noFill/>
          </p:spPr>
          <p:txBody>
            <a:bodyPr wrap="none" rtlCol="0">
              <a:spAutoFit/>
            </a:bodyPr>
            <a:lstStyle/>
            <a:p>
              <a:r>
                <a:rPr lang="en-US" altLang="zh-CN"/>
                <a:t>w22</a:t>
              </a:r>
              <a:endParaRPr lang="en-US" altLang="zh-CN"/>
            </a:p>
          </p:txBody>
        </p:sp>
        <p:sp>
          <p:nvSpPr>
            <p:cNvPr id="48" name="椭圆 47"/>
            <p:cNvSpPr/>
            <p:nvPr/>
          </p:nvSpPr>
          <p:spPr>
            <a:xfrm>
              <a:off x="8825" y="5252"/>
              <a:ext cx="1548" cy="156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z</a:t>
              </a:r>
              <a:endParaRPr lang="en-US" altLang="zh-CN"/>
            </a:p>
          </p:txBody>
        </p:sp>
        <p:cxnSp>
          <p:nvCxnSpPr>
            <p:cNvPr id="49" name="直接箭头连接符 48"/>
            <p:cNvCxnSpPr>
              <a:stCxn id="14" idx="6"/>
              <a:endCxn id="48" idx="2"/>
            </p:cNvCxnSpPr>
            <p:nvPr/>
          </p:nvCxnSpPr>
          <p:spPr>
            <a:xfrm>
              <a:off x="6053" y="4216"/>
              <a:ext cx="2772" cy="182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cxnSp>
          <p:nvCxnSpPr>
            <p:cNvPr id="50" name="直接箭头连接符 49"/>
            <p:cNvCxnSpPr>
              <a:stCxn id="38" idx="6"/>
              <a:endCxn id="48" idx="2"/>
            </p:cNvCxnSpPr>
            <p:nvPr/>
          </p:nvCxnSpPr>
          <p:spPr>
            <a:xfrm flipV="1">
              <a:off x="6053" y="6036"/>
              <a:ext cx="2772" cy="32"/>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51" name="文本框 50"/>
            <p:cNvSpPr txBox="1"/>
            <p:nvPr/>
          </p:nvSpPr>
          <p:spPr>
            <a:xfrm>
              <a:off x="6862" y="4269"/>
              <a:ext cx="963" cy="653"/>
            </a:xfrm>
            <a:prstGeom prst="rect">
              <a:avLst/>
            </a:prstGeom>
            <a:noFill/>
          </p:spPr>
          <p:txBody>
            <a:bodyPr wrap="none" rtlCol="0">
              <a:spAutoFit/>
            </a:bodyPr>
            <a:lstStyle/>
            <a:p>
              <a:r>
                <a:rPr lang="en-US" altLang="zh-CN"/>
                <a:t>wz1</a:t>
              </a:r>
              <a:endParaRPr lang="en-US" altLang="zh-CN"/>
            </a:p>
          </p:txBody>
        </p:sp>
        <p:sp>
          <p:nvSpPr>
            <p:cNvPr id="52" name="文本框 51"/>
            <p:cNvSpPr txBox="1"/>
            <p:nvPr/>
          </p:nvSpPr>
          <p:spPr>
            <a:xfrm>
              <a:off x="6811" y="5361"/>
              <a:ext cx="963" cy="653"/>
            </a:xfrm>
            <a:prstGeom prst="rect">
              <a:avLst/>
            </a:prstGeom>
            <a:noFill/>
          </p:spPr>
          <p:txBody>
            <a:bodyPr wrap="none" rtlCol="0">
              <a:spAutoFit/>
            </a:bodyPr>
            <a:lstStyle/>
            <a:p>
              <a:r>
                <a:rPr lang="en-US" altLang="zh-CN"/>
                <a:t>wz2</a:t>
              </a:r>
              <a:endParaRPr lang="en-US" altLang="zh-CN"/>
            </a:p>
          </p:txBody>
        </p:sp>
        <p:sp>
          <p:nvSpPr>
            <p:cNvPr id="53" name="椭圆 52"/>
            <p:cNvSpPr/>
            <p:nvPr/>
          </p:nvSpPr>
          <p:spPr>
            <a:xfrm>
              <a:off x="4771" y="7307"/>
              <a:ext cx="1282" cy="1199"/>
            </a:xfrm>
            <a:prstGeom prst="ellipse">
              <a:avLst/>
            </a:prstGeom>
            <a:ln w="38100">
              <a:solidFill>
                <a:srgbClr val="FFC20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+1</a:t>
              </a:r>
              <a:endParaRPr lang="en-US" altLang="zh-CN" dirty="0"/>
            </a:p>
          </p:txBody>
        </p:sp>
        <p:cxnSp>
          <p:nvCxnSpPr>
            <p:cNvPr id="54" name="直接箭头连接符 53"/>
            <p:cNvCxnSpPr>
              <a:stCxn id="53" idx="6"/>
              <a:endCxn id="48" idx="2"/>
            </p:cNvCxnSpPr>
            <p:nvPr/>
          </p:nvCxnSpPr>
          <p:spPr>
            <a:xfrm flipV="1">
              <a:off x="6053" y="6036"/>
              <a:ext cx="2772" cy="1871"/>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55" name="文本框 54"/>
            <p:cNvSpPr txBox="1"/>
            <p:nvPr/>
          </p:nvSpPr>
          <p:spPr>
            <a:xfrm>
              <a:off x="7040" y="6472"/>
              <a:ext cx="963" cy="653"/>
            </a:xfrm>
            <a:prstGeom prst="rect">
              <a:avLst/>
            </a:prstGeom>
            <a:noFill/>
          </p:spPr>
          <p:txBody>
            <a:bodyPr wrap="none" rtlCol="0">
              <a:spAutoFit/>
            </a:bodyPr>
            <a:lstStyle/>
            <a:p>
              <a:r>
                <a:rPr lang="en-US" altLang="zh-CN"/>
                <a:t>wz0</a:t>
              </a:r>
              <a:endParaRPr lang="en-US" altLang="zh-CN"/>
            </a:p>
          </p:txBody>
        </p:sp>
        <p:cxnSp>
          <p:nvCxnSpPr>
            <p:cNvPr id="56" name="直接箭头连接符 55"/>
            <p:cNvCxnSpPr>
              <a:stCxn id="48" idx="6"/>
            </p:cNvCxnSpPr>
            <p:nvPr/>
          </p:nvCxnSpPr>
          <p:spPr>
            <a:xfrm flipV="1">
              <a:off x="10373" y="5968"/>
              <a:ext cx="1494" cy="6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11867" y="5675"/>
              <a:ext cx="945" cy="653"/>
            </a:xfrm>
            <a:prstGeom prst="rect">
              <a:avLst/>
            </a:prstGeom>
            <a:noFill/>
          </p:spPr>
          <p:txBody>
            <a:bodyPr wrap="none" rtlCol="0">
              <a:spAutoFit/>
            </a:bodyPr>
            <a:lstStyle/>
            <a:p>
              <a:r>
                <a:rPr lang="en-US" altLang="zh-CN"/>
                <a:t>h(x)</a:t>
              </a:r>
              <a:endParaRPr lang="en-US" altLang="zh-CN"/>
            </a:p>
          </p:txBody>
        </p:sp>
      </p:grpSp>
      <p:graphicFrame>
        <p:nvGraphicFramePr>
          <p:cNvPr id="59" name="表格 58"/>
          <p:cNvGraphicFramePr/>
          <p:nvPr/>
        </p:nvGraphicFramePr>
        <p:xfrm>
          <a:off x="8392160" y="1102995"/>
          <a:ext cx="3715385" cy="3004820"/>
        </p:xfrm>
        <a:graphic>
          <a:graphicData uri="http://schemas.openxmlformats.org/drawingml/2006/table">
            <a:tbl>
              <a:tblPr firstRow="1" bandRow="1">
                <a:tableStyleId>{17292A2E-F333-43FB-9621-5CBBE7FDCDCB}</a:tableStyleId>
              </a:tblPr>
              <a:tblGrid>
                <a:gridCol w="742950"/>
                <a:gridCol w="743585"/>
                <a:gridCol w="742315"/>
                <a:gridCol w="743585"/>
                <a:gridCol w="742950"/>
              </a:tblGrid>
              <a:tr h="664845">
                <a:tc>
                  <a:txBody>
                    <a:bodyPr/>
                    <a:lstStyle/>
                    <a:p>
                      <a:pPr algn="ctr">
                        <a:buNone/>
                      </a:pPr>
                      <a:r>
                        <a:rPr lang="en-US" altLang="zh-CN" sz="3200"/>
                        <a:t>x</a:t>
                      </a:r>
                      <a:r>
                        <a:rPr lang="en-US" altLang="zh-CN" sz="3200" baseline="-25000"/>
                        <a:t>1</a:t>
                      </a:r>
                      <a:endParaRPr lang="en-US" altLang="zh-CN" sz="3200" baseline="-25000"/>
                    </a:p>
                  </a:txBody>
                  <a:tcPr anchor="ctr"/>
                </a:tc>
                <a:tc>
                  <a:txBody>
                    <a:bodyPr/>
                    <a:lstStyle/>
                    <a:p>
                      <a:pPr algn="ctr">
                        <a:buNone/>
                      </a:pPr>
                      <a:r>
                        <a:rPr lang="en-US" altLang="zh-CN" sz="3200"/>
                        <a:t>x</a:t>
                      </a:r>
                      <a:r>
                        <a:rPr lang="en-US" altLang="zh-CN" sz="3200" baseline="-25000"/>
                        <a:t>2</a:t>
                      </a:r>
                      <a:endParaRPr lang="en-US" altLang="zh-CN" sz="3200" baseline="-25000"/>
                    </a:p>
                  </a:txBody>
                  <a:tcPr anchor="ctr"/>
                </a:tc>
                <a:tc>
                  <a:txBody>
                    <a:bodyPr/>
                    <a:lstStyle/>
                    <a:p>
                      <a:pPr algn="ctr">
                        <a:buNone/>
                      </a:pPr>
                      <a:r>
                        <a:rPr lang="en-US" altLang="zh-CN" sz="3200"/>
                        <a:t>z</a:t>
                      </a:r>
                      <a:r>
                        <a:rPr lang="en-US" altLang="zh-CN" sz="3200" baseline="-25000"/>
                        <a:t>1</a:t>
                      </a:r>
                      <a:endParaRPr lang="en-US" altLang="zh-CN" sz="3200" baseline="-25000"/>
                    </a:p>
                  </a:txBody>
                  <a:tcPr anchor="ctr"/>
                </a:tc>
                <a:tc>
                  <a:txBody>
                    <a:bodyPr/>
                    <a:lstStyle/>
                    <a:p>
                      <a:pPr algn="ctr">
                        <a:buNone/>
                      </a:pPr>
                      <a:r>
                        <a:rPr lang="en-US" altLang="zh-CN" sz="3200"/>
                        <a:t>z</a:t>
                      </a:r>
                      <a:r>
                        <a:rPr lang="en-US" altLang="zh-CN" sz="3200" baseline="-25000"/>
                        <a:t>2</a:t>
                      </a:r>
                      <a:endParaRPr lang="en-US" altLang="zh-CN" sz="3200" baseline="-25000"/>
                    </a:p>
                  </a:txBody>
                  <a:tcPr anchor="ctr"/>
                </a:tc>
                <a:tc>
                  <a:txBody>
                    <a:bodyPr/>
                    <a:lstStyle/>
                    <a:p>
                      <a:pPr algn="ctr">
                        <a:buNone/>
                      </a:pPr>
                      <a:r>
                        <a:rPr lang="en-US" altLang="zh-CN" sz="3200"/>
                        <a:t>h(x)</a:t>
                      </a:r>
                      <a:endParaRPr lang="en-US" altLang="zh-CN" sz="3200"/>
                    </a:p>
                  </a:txBody>
                  <a:tcPr anchor="ctr"/>
                </a:tc>
              </a:tr>
              <a:tr h="368300">
                <a:tc>
                  <a:txBody>
                    <a:bodyPr/>
                    <a:lstStyle/>
                    <a:p>
                      <a:pPr algn="ctr">
                        <a:buNone/>
                      </a:pPr>
                      <a:r>
                        <a:rPr lang="en-US" altLang="zh-CN" sz="3200"/>
                        <a:t>0</a:t>
                      </a:r>
                      <a:endParaRPr lang="en-US" altLang="zh-CN" sz="3200"/>
                    </a:p>
                  </a:txBody>
                  <a:tcPr anchor="ctr"/>
                </a:tc>
                <a:tc>
                  <a:txBody>
                    <a:bodyPr/>
                    <a:lstStyle/>
                    <a:p>
                      <a:pPr algn="ctr">
                        <a:buNone/>
                      </a:pPr>
                      <a:r>
                        <a:rPr lang="en-US" altLang="zh-CN" sz="3200" dirty="0"/>
                        <a:t>0</a:t>
                      </a:r>
                      <a:endParaRPr lang="en-US" altLang="zh-CN" sz="3200" dirty="0"/>
                    </a:p>
                  </a:txBody>
                  <a:tcPr anchor="ctr"/>
                </a:tc>
                <a:tc>
                  <a:txBody>
                    <a:bodyPr/>
                    <a:lstStyle/>
                    <a:p>
                      <a:pPr algn="ctr">
                        <a:buNone/>
                      </a:pPr>
                      <a:r>
                        <a:rPr lang="en-US" altLang="zh-CN" sz="3200"/>
                        <a:t>0</a:t>
                      </a:r>
                      <a:endParaRPr lang="en-US" altLang="zh-CN" sz="3200"/>
                    </a:p>
                  </a:txBody>
                  <a:tcPr anchor="ctr"/>
                </a:tc>
                <a:tc>
                  <a:txBody>
                    <a:bodyPr/>
                    <a:lstStyle/>
                    <a:p>
                      <a:pPr algn="ctr">
                        <a:buNone/>
                      </a:pPr>
                      <a:r>
                        <a:rPr lang="en-US" altLang="zh-CN" sz="3200"/>
                        <a:t>0</a:t>
                      </a:r>
                      <a:endParaRPr lang="en-US" altLang="zh-CN" sz="3200"/>
                    </a:p>
                  </a:txBody>
                  <a:tcPr anchor="ctr"/>
                </a:tc>
                <a:tc>
                  <a:txBody>
                    <a:bodyPr/>
                    <a:lstStyle/>
                    <a:p>
                      <a:pPr algn="ctr">
                        <a:buNone/>
                      </a:pPr>
                      <a:r>
                        <a:rPr lang="en-US" altLang="zh-CN" sz="3200"/>
                        <a:t>1</a:t>
                      </a:r>
                      <a:endParaRPr lang="en-US" altLang="zh-CN" sz="3200"/>
                    </a:p>
                  </a:txBody>
                  <a:tcPr anchor="ctr"/>
                </a:tc>
              </a:tr>
              <a:tr h="602615">
                <a:tc>
                  <a:txBody>
                    <a:bodyPr/>
                    <a:lstStyle/>
                    <a:p>
                      <a:pPr algn="ctr">
                        <a:buNone/>
                      </a:pPr>
                      <a:r>
                        <a:rPr lang="en-US" altLang="zh-CN" sz="3200"/>
                        <a:t>0</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a:t>0</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a:t>0</a:t>
                      </a:r>
                      <a:endParaRPr lang="en-US" altLang="zh-CN" sz="3200"/>
                    </a:p>
                  </a:txBody>
                  <a:tcPr anchor="ctr"/>
                </a:tc>
              </a:tr>
              <a:tr h="368300">
                <a:tc>
                  <a:txBody>
                    <a:bodyPr/>
                    <a:lstStyle/>
                    <a:p>
                      <a:pPr algn="ctr">
                        <a:buNone/>
                      </a:pPr>
                      <a:r>
                        <a:rPr lang="en-US" altLang="zh-CN" sz="3200"/>
                        <a:t>1</a:t>
                      </a:r>
                      <a:endParaRPr lang="en-US" altLang="zh-CN" sz="3200"/>
                    </a:p>
                  </a:txBody>
                  <a:tcPr anchor="ctr"/>
                </a:tc>
                <a:tc>
                  <a:txBody>
                    <a:bodyPr/>
                    <a:lstStyle/>
                    <a:p>
                      <a:pPr algn="ctr">
                        <a:buNone/>
                      </a:pPr>
                      <a:r>
                        <a:rPr lang="en-US" altLang="zh-CN" sz="3200"/>
                        <a:t>0</a:t>
                      </a:r>
                      <a:endParaRPr lang="en-US" altLang="zh-CN" sz="3200"/>
                    </a:p>
                  </a:txBody>
                  <a:tcPr anchor="ctr"/>
                </a:tc>
                <a:tc>
                  <a:txBody>
                    <a:bodyPr/>
                    <a:lstStyle/>
                    <a:p>
                      <a:pPr algn="ctr">
                        <a:buNone/>
                      </a:pPr>
                      <a:r>
                        <a:rPr lang="en-US" altLang="zh-CN" sz="3200"/>
                        <a:t>0</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a:t>0</a:t>
                      </a:r>
                      <a:endParaRPr lang="en-US" altLang="zh-CN" sz="3200"/>
                    </a:p>
                  </a:txBody>
                  <a:tcPr anchor="ctr"/>
                </a:tc>
              </a:tr>
              <a:tr h="368300">
                <a:tc>
                  <a:txBody>
                    <a:bodyPr/>
                    <a:lstStyle/>
                    <a:p>
                      <a:pPr algn="ctr">
                        <a:buNone/>
                      </a:pPr>
                      <a:r>
                        <a:rPr lang="en-US" altLang="zh-CN" sz="3200"/>
                        <a:t>1</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a:t>1</a:t>
                      </a:r>
                      <a:endParaRPr lang="en-US" altLang="zh-CN" sz="3200"/>
                    </a:p>
                  </a:txBody>
                  <a:tcPr anchor="ctr"/>
                </a:tc>
                <a:tc>
                  <a:txBody>
                    <a:bodyPr/>
                    <a:lstStyle/>
                    <a:p>
                      <a:pPr algn="ctr">
                        <a:buNone/>
                      </a:pPr>
                      <a:r>
                        <a:rPr lang="en-US" altLang="zh-CN" sz="3200" dirty="0"/>
                        <a:t>1</a:t>
                      </a:r>
                      <a:endParaRPr lang="en-US" altLang="zh-CN" sz="3200" dirty="0"/>
                    </a:p>
                  </a:txBody>
                  <a:tcPr anchor="ctr"/>
                </a:tc>
              </a:tr>
            </a:tbl>
          </a:graphicData>
        </a:graphic>
      </p:graphicFrame>
      <p:graphicFrame>
        <p:nvGraphicFramePr>
          <p:cNvPr id="60" name="对象 59">
            <a:hlinkClick r:id="" action="ppaction://ole?verb=0"/>
          </p:cNvPr>
          <p:cNvGraphicFramePr>
            <a:graphicFrameLocks noChangeAspect="1"/>
          </p:cNvGraphicFramePr>
          <p:nvPr/>
        </p:nvGraphicFramePr>
        <p:xfrm>
          <a:off x="473710" y="4356100"/>
          <a:ext cx="3609340" cy="958850"/>
        </p:xfrm>
        <a:graphic>
          <a:graphicData uri="http://schemas.openxmlformats.org/presentationml/2006/ole">
            <mc:AlternateContent xmlns:mc="http://schemas.openxmlformats.org/markup-compatibility/2006">
              <mc:Choice xmlns:v="urn:schemas-microsoft-com:vml" Requires="v">
                <p:oleObj spid="_x0000_s8363" name="" r:id="rId1" imgW="812800" imgH="215900" progId="Equation.KSEE3">
                  <p:embed/>
                </p:oleObj>
              </mc:Choice>
              <mc:Fallback>
                <p:oleObj name="" r:id="rId1" imgW="812800" imgH="215900" progId="Equation.KSEE3">
                  <p:embed/>
                  <p:pic>
                    <p:nvPicPr>
                      <p:cNvPr id="0" name="图片 2048"/>
                      <p:cNvPicPr/>
                      <p:nvPr/>
                    </p:nvPicPr>
                    <p:blipFill>
                      <a:blip r:embed="rId2"/>
                      <a:stretch>
                        <a:fillRect/>
                      </a:stretch>
                    </p:blipFill>
                    <p:spPr>
                      <a:xfrm>
                        <a:off x="473710" y="4356100"/>
                        <a:ext cx="3609340" cy="958850"/>
                      </a:xfrm>
                      <a:prstGeom prst="rect">
                        <a:avLst/>
                      </a:prstGeom>
                    </p:spPr>
                  </p:pic>
                </p:oleObj>
              </mc:Fallback>
            </mc:AlternateContent>
          </a:graphicData>
        </a:graphic>
      </p:graphicFrame>
      <p:graphicFrame>
        <p:nvGraphicFramePr>
          <p:cNvPr id="61" name="对象 60">
            <a:hlinkClick r:id="" action="ppaction://ole?verb=0"/>
          </p:cNvPr>
          <p:cNvGraphicFramePr>
            <a:graphicFrameLocks noChangeAspect="1"/>
          </p:cNvGraphicFramePr>
          <p:nvPr/>
        </p:nvGraphicFramePr>
        <p:xfrm>
          <a:off x="4254500" y="4337050"/>
          <a:ext cx="3681095" cy="977900"/>
        </p:xfrm>
        <a:graphic>
          <a:graphicData uri="http://schemas.openxmlformats.org/presentationml/2006/ole">
            <mc:AlternateContent xmlns:mc="http://schemas.openxmlformats.org/markup-compatibility/2006">
              <mc:Choice xmlns:v="urn:schemas-microsoft-com:vml" Requires="v">
                <p:oleObj spid="_x0000_s8364" name="" r:id="rId3" imgW="812800" imgH="215900" progId="Equation.KSEE3">
                  <p:embed/>
                </p:oleObj>
              </mc:Choice>
              <mc:Fallback>
                <p:oleObj name="" r:id="rId3" imgW="812800" imgH="215900" progId="Equation.KSEE3">
                  <p:embed/>
                  <p:pic>
                    <p:nvPicPr>
                      <p:cNvPr id="0" name="图片 2049"/>
                      <p:cNvPicPr/>
                      <p:nvPr/>
                    </p:nvPicPr>
                    <p:blipFill>
                      <a:blip r:embed="rId4"/>
                      <a:stretch>
                        <a:fillRect/>
                      </a:stretch>
                    </p:blipFill>
                    <p:spPr>
                      <a:xfrm>
                        <a:off x="4254500" y="4337050"/>
                        <a:ext cx="3681095" cy="977900"/>
                      </a:xfrm>
                      <a:prstGeom prst="rect">
                        <a:avLst/>
                      </a:prstGeom>
                    </p:spPr>
                  </p:pic>
                </p:oleObj>
              </mc:Fallback>
            </mc:AlternateContent>
          </a:graphicData>
        </a:graphic>
      </p:graphicFrame>
      <p:graphicFrame>
        <p:nvGraphicFramePr>
          <p:cNvPr id="62" name="对象 61">
            <a:hlinkClick r:id="" action="ppaction://ole?verb=0"/>
          </p:cNvPr>
          <p:cNvGraphicFramePr>
            <a:graphicFrameLocks noChangeAspect="1"/>
          </p:cNvGraphicFramePr>
          <p:nvPr/>
        </p:nvGraphicFramePr>
        <p:xfrm>
          <a:off x="8078788" y="4337050"/>
          <a:ext cx="3682365" cy="977900"/>
        </p:xfrm>
        <a:graphic>
          <a:graphicData uri="http://schemas.openxmlformats.org/presentationml/2006/ole">
            <mc:AlternateContent xmlns:mc="http://schemas.openxmlformats.org/markup-compatibility/2006">
              <mc:Choice xmlns:v="urn:schemas-microsoft-com:vml" Requires="v">
                <p:oleObj spid="_x0000_s8365" name="" r:id="rId5" imgW="812800" imgH="215900" progId="Equation.KSEE3">
                  <p:embed/>
                </p:oleObj>
              </mc:Choice>
              <mc:Fallback>
                <p:oleObj name="" r:id="rId5" imgW="812800" imgH="215900" progId="Equation.KSEE3">
                  <p:embed/>
                  <p:pic>
                    <p:nvPicPr>
                      <p:cNvPr id="0" name="图片 2050"/>
                      <p:cNvPicPr/>
                      <p:nvPr/>
                    </p:nvPicPr>
                    <p:blipFill>
                      <a:blip r:embed="rId6"/>
                      <a:stretch>
                        <a:fillRect/>
                      </a:stretch>
                    </p:blipFill>
                    <p:spPr>
                      <a:xfrm>
                        <a:off x="8078788" y="4337050"/>
                        <a:ext cx="3682365" cy="977900"/>
                      </a:xfrm>
                      <a:prstGeom prst="rect">
                        <a:avLst/>
                      </a:prstGeom>
                    </p:spPr>
                  </p:pic>
                </p:oleObj>
              </mc:Fallback>
            </mc:AlternateContent>
          </a:graphicData>
        </a:graphic>
      </p:graphicFrame>
      <p:graphicFrame>
        <p:nvGraphicFramePr>
          <p:cNvPr id="63" name="对象 62">
            <a:hlinkClick r:id="" action="ppaction://ole?verb=0"/>
          </p:cNvPr>
          <p:cNvGraphicFramePr>
            <a:graphicFrameLocks noChangeAspect="1"/>
          </p:cNvGraphicFramePr>
          <p:nvPr/>
        </p:nvGraphicFramePr>
        <p:xfrm>
          <a:off x="2998788" y="5314950"/>
          <a:ext cx="4259580" cy="1277620"/>
        </p:xfrm>
        <a:graphic>
          <a:graphicData uri="http://schemas.openxmlformats.org/presentationml/2006/ole">
            <mc:AlternateContent xmlns:mc="http://schemas.openxmlformats.org/markup-compatibility/2006">
              <mc:Choice xmlns:v="urn:schemas-microsoft-com:vml" Requires="v">
                <p:oleObj spid="_x0000_s8366" name="" r:id="rId7" imgW="1524000" imgH="457200" progId="Equation.KSEE3">
                  <p:embed/>
                </p:oleObj>
              </mc:Choice>
              <mc:Fallback>
                <p:oleObj name="" r:id="rId7" imgW="1524000" imgH="457200" progId="Equation.KSEE3">
                  <p:embed/>
                  <p:pic>
                    <p:nvPicPr>
                      <p:cNvPr id="0" name="图片 1028"/>
                      <p:cNvPicPr/>
                      <p:nvPr/>
                    </p:nvPicPr>
                    <p:blipFill>
                      <a:blip r:embed="rId8"/>
                      <a:stretch>
                        <a:fillRect/>
                      </a:stretch>
                    </p:blipFill>
                    <p:spPr>
                      <a:xfrm>
                        <a:off x="2998788" y="5314950"/>
                        <a:ext cx="4259580" cy="12776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76245" y="2660650"/>
            <a:ext cx="6238240" cy="978535"/>
          </a:xfrm>
        </p:spPr>
        <p:txBody>
          <a:bodyPr>
            <a:noAutofit/>
          </a:bodyPr>
          <a:p>
            <a:pPr marL="0" indent="0" algn="ctr">
              <a:lnSpc>
                <a:spcPct val="110000"/>
              </a:lnSpc>
              <a:buNone/>
            </a:pPr>
            <a:r>
              <a:rPr lang="zh-CN" altLang="en-US" sz="4400" b="1" dirty="0" smtClean="0">
                <a:solidFill>
                  <a:schemeClr val="tx2"/>
                </a:solidFill>
                <a:latin typeface="微软雅黑" panose="020B0503020204020204" pitchFamily="34" charset="-122"/>
                <a:ea typeface="微软雅黑" panose="020B0503020204020204" pitchFamily="34" charset="-122"/>
              </a:rPr>
              <a:t>四  神经网络</a:t>
            </a:r>
            <a:r>
              <a:rPr lang="en-US" altLang="zh-CN" sz="4400" b="1" dirty="0" smtClean="0">
                <a:solidFill>
                  <a:schemeClr val="tx2"/>
                </a:solidFill>
                <a:latin typeface="微软雅黑" panose="020B0503020204020204" pitchFamily="34" charset="-122"/>
                <a:ea typeface="微软雅黑" panose="020B0503020204020204" pitchFamily="34" charset="-122"/>
              </a:rPr>
              <a:t>-</a:t>
            </a:r>
            <a:r>
              <a:rPr lang="zh-CN" altLang="en-US" sz="4400" b="1" dirty="0" smtClean="0">
                <a:solidFill>
                  <a:schemeClr val="tx2"/>
                </a:solidFill>
                <a:latin typeface="微软雅黑" panose="020B0503020204020204" pitchFamily="34" charset="-122"/>
                <a:ea typeface="微软雅黑" panose="020B0503020204020204" pitchFamily="34" charset="-122"/>
              </a:rPr>
              <a:t>基本架构</a:t>
            </a:r>
            <a:endParaRPr lang="zh-CN" altLang="en-US" sz="4400" b="1"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副标题 2"/>
          <p:cNvSpPr txBox="1"/>
          <p:nvPr/>
        </p:nvSpPr>
        <p:spPr>
          <a:xfrm>
            <a:off x="3551555" y="277495"/>
            <a:ext cx="4907915" cy="90170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4000" b="1" dirty="0" smtClean="0">
                <a:solidFill>
                  <a:schemeClr val="tx2"/>
                </a:solidFill>
                <a:latin typeface="微软雅黑" panose="020B0503020204020204" pitchFamily="34" charset="-122"/>
                <a:ea typeface="微软雅黑" panose="020B0503020204020204" pitchFamily="34" charset="-122"/>
              </a:rPr>
              <a:t>      </a:t>
            </a:r>
            <a:r>
              <a:rPr lang="zh-CN" altLang="en-US" sz="4000" b="1" dirty="0" smtClean="0">
                <a:solidFill>
                  <a:schemeClr val="tx2"/>
                </a:solidFill>
                <a:latin typeface="微软雅黑" panose="020B0503020204020204" pitchFamily="34" charset="-122"/>
                <a:ea typeface="微软雅黑" panose="020B0503020204020204" pitchFamily="34" charset="-122"/>
              </a:rPr>
              <a:t>简单神经网络</a:t>
            </a:r>
            <a:endParaRPr lang="en-US" altLang="zh-CN" sz="4000" b="1" dirty="0" smtClean="0">
              <a:solidFill>
                <a:schemeClr val="tx2"/>
              </a:solidFill>
              <a:latin typeface="微软雅黑" panose="020B0503020204020204" pitchFamily="34" charset="-122"/>
              <a:ea typeface="微软雅黑" panose="020B0503020204020204" pitchFamily="34" charset="-122"/>
            </a:endParaRPr>
          </a:p>
        </p:txBody>
      </p:sp>
      <p:pic>
        <p:nvPicPr>
          <p:cNvPr id="8" name="Picture 3" descr="C:\Users\福来\Desktop\Gans\榕大---深度学习课件\第三章 神经网络\3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71861" y="1283450"/>
            <a:ext cx="4076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福来\Desktop\QQ截图2018022414524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1534" y="1542376"/>
            <a:ext cx="3120282" cy="61582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福来\Desktop\Gans\榕大---深度学习课件\第三章 神经网络\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8365" y="2481554"/>
            <a:ext cx="8028797" cy="3837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a:spLocks noGrp="1"/>
          </p:cNvSpPr>
          <p:nvPr/>
        </p:nvSpPr>
        <p:spPr>
          <a:xfrm>
            <a:off x="753110" y="1254125"/>
            <a:ext cx="10123170" cy="525716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atinLnBrk="1"/>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人脸识别，手机解锁和高铁通行验证；</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医疗影像诊断</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放射性拍片</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提升超分辨率</a:t>
            </a:r>
            <a:r>
              <a:rPr lang="zh-CN" altLang="en-US" sz="1800" u="heavy"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预测性维护</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工业</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4.0)</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AI</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加持的</a:t>
            </a:r>
            <a:r>
              <a:rPr lang="en-US" altLang="zh-CN" sz="1800" b="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IoT</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可以为企业节省数百万美元的意外故障费用。预测性维护是指用连续的数据收集来预测设备故障</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四</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无人零售</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五</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深度强化学习</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(Alpha zero</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六</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】AUTOML-</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机器学习自动化</a:t>
            </a:r>
            <a:b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七</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自动驾驶：（</a:t>
            </a:r>
            <a:r>
              <a:rPr lang="zh-CN" altLang="en-US" sz="1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百度</a:t>
            </a:r>
            <a:r>
              <a:rPr lang="en-US" altLang="zh-CN" sz="1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Apollo</a:t>
            </a:r>
            <a:r>
              <a:rPr lang="zh-CN" altLang="en-US" sz="1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a:t>
            </a:r>
            <a:r>
              <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oogle</a:t>
            </a:r>
            <a:r>
              <a:rPr lang="zh-CN" altLang="en-US" sz="18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Waymo</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、自动辅助系统 </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、跟车系统 </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、高速自动巡航系统</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、自动泊车系统</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(Momenta</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公司）</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城市最后</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公里配送无人车</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农村无人飞行器送货</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自动运输卡车</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--L4   L5</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无人驾驶（实现城市无人出租车业务） </a:t>
            </a:r>
            <a:b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八</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农作物监测</a:t>
            </a:r>
            <a:b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用农作物监测</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来管理杀虫剂、发现问题，并预测天气变化如何影响农业。如：</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Apollo</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牛农场无人车</a:t>
            </a:r>
            <a:b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九</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药物发现</a:t>
            </a:r>
            <a:b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随着</a:t>
            </a:r>
            <a:r>
              <a:rPr lang="en-US" altLang="zh-CN"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生物技术创业公司的兴起，传统制药公司正在使用人工智能技术减少长期药物发现周期。</a:t>
            </a:r>
            <a:endPar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r>
              <a:rPr lang="zh-CN" altLang="en-US" sz="18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更多  </a:t>
            </a:r>
            <a:r>
              <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4"/>
          <p:cNvSpPr>
            <a:spLocks noGrp="1"/>
          </p:cNvSpPr>
          <p:nvPr/>
        </p:nvSpPr>
        <p:spPr>
          <a:xfrm>
            <a:off x="3223895" y="290195"/>
            <a:ext cx="5180965" cy="75374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二    深度学习应用发展</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normAutofit lnSpcReduction="10000"/>
          </a:bodyPr>
          <a:p>
            <a:r>
              <a:rPr lang="en-US" altLang="zh-CN"/>
              <a:t> </a:t>
            </a:r>
            <a:r>
              <a:rPr lang="zh-CN" altLang="en-US"/>
              <a:t>针对感知器网络的这种很难学习的问题（非线性），引入</a:t>
            </a:r>
            <a:r>
              <a:rPr lang="en-US" altLang="zh-CN"/>
              <a:t>S</a:t>
            </a:r>
            <a:r>
              <a:rPr lang="zh-CN" altLang="en-US"/>
              <a:t>型神经元来代替感知器，从而解决这个问题。</a:t>
            </a:r>
            <a:endParaRPr lang="zh-CN" altLang="en-US"/>
          </a:p>
          <a:p>
            <a:r>
              <a:rPr lang="zh-CN" altLang="en-US"/>
              <a:t> 从感知器模型中，我们可以将单个神经元的计算过程看成下列两个步骤：</a:t>
            </a:r>
            <a:endParaRPr lang="zh-CN" altLang="en-US"/>
          </a:p>
          <a:p>
            <a:pPr lvl="1"/>
            <a:r>
              <a:rPr lang="zh-CN" altLang="en-US" sz="2200"/>
              <a:t> </a:t>
            </a:r>
            <a:r>
              <a:rPr lang="zh-CN" altLang="en-US">
                <a:sym typeface="+mn-ea"/>
              </a:rPr>
              <a:t> 先计算权重</a:t>
            </a:r>
            <a:r>
              <a:rPr lang="en-US" altLang="zh-CN">
                <a:sym typeface="+mn-ea"/>
              </a:rPr>
              <a:t>w</a:t>
            </a:r>
            <a:r>
              <a:rPr lang="zh-CN" altLang="en-US">
                <a:sym typeface="+mn-ea"/>
              </a:rPr>
              <a:t>和输入值</a:t>
            </a:r>
            <a:r>
              <a:rPr lang="en-US" altLang="zh-CN">
                <a:sym typeface="+mn-ea"/>
              </a:rPr>
              <a:t>x</a:t>
            </a:r>
            <a:r>
              <a:rPr lang="zh-CN" altLang="en-US">
                <a:sym typeface="+mn-ea"/>
              </a:rPr>
              <a:t>以及偏置项</a:t>
            </a:r>
            <a:r>
              <a:rPr lang="en-US" altLang="zh-CN">
                <a:sym typeface="+mn-ea"/>
              </a:rPr>
              <a:t>b</a:t>
            </a:r>
            <a:r>
              <a:rPr lang="zh-CN" altLang="en-US">
                <a:sym typeface="+mn-ea"/>
              </a:rPr>
              <a:t>之间的线性结果值</a:t>
            </a:r>
            <a:r>
              <a:rPr lang="en-US" altLang="zh-CN">
                <a:sym typeface="+mn-ea"/>
              </a:rPr>
              <a:t>z</a:t>
            </a:r>
            <a:r>
              <a:rPr lang="zh-CN" altLang="en-US">
                <a:sym typeface="+mn-ea"/>
              </a:rPr>
              <a:t>：</a:t>
            </a:r>
            <a:r>
              <a:rPr lang="en-US" altLang="zh-CN">
                <a:sym typeface="+mn-ea"/>
              </a:rPr>
              <a:t>z=wx+b</a:t>
            </a:r>
            <a:endParaRPr lang="en-US" altLang="zh-CN"/>
          </a:p>
          <a:p>
            <a:pPr lvl="1"/>
            <a:r>
              <a:rPr lang="en-US" altLang="zh-CN">
                <a:sym typeface="+mn-ea"/>
              </a:rPr>
              <a:t> </a:t>
            </a:r>
            <a:r>
              <a:rPr lang="zh-CN" altLang="en-US">
                <a:sym typeface="+mn-ea"/>
              </a:rPr>
              <a:t>然后对结果值</a:t>
            </a:r>
            <a:r>
              <a:rPr lang="en-US" altLang="zh-CN">
                <a:sym typeface="+mn-ea"/>
              </a:rPr>
              <a:t>z</a:t>
            </a:r>
            <a:r>
              <a:rPr lang="zh-CN" altLang="en-US">
                <a:sym typeface="+mn-ea"/>
              </a:rPr>
              <a:t>进行一个数据的</a:t>
            </a:r>
            <a:r>
              <a:rPr lang="en-US" altLang="zh-CN">
                <a:sym typeface="+mn-ea"/>
              </a:rPr>
              <a:t>sign</a:t>
            </a:r>
            <a:r>
              <a:rPr lang="zh-CN" altLang="en-US">
                <a:sym typeface="+mn-ea"/>
              </a:rPr>
              <a:t>函数</a:t>
            </a:r>
            <a:r>
              <a:rPr lang="en-US" altLang="zh-CN">
                <a:sym typeface="+mn-ea"/>
              </a:rPr>
              <a:t>(</a:t>
            </a:r>
            <a:r>
              <a:rPr lang="zh-CN" altLang="en-US">
                <a:sym typeface="+mn-ea"/>
              </a:rPr>
              <a:t>变种</a:t>
            </a:r>
            <a:r>
              <a:rPr lang="en-US" altLang="zh-CN">
                <a:sym typeface="+mn-ea"/>
              </a:rPr>
              <a:t>)</a:t>
            </a:r>
            <a:r>
              <a:rPr lang="zh-CN" altLang="en-US">
                <a:sym typeface="+mn-ea"/>
              </a:rPr>
              <a:t>转换，得到一个离散的</a:t>
            </a:r>
            <a:r>
              <a:rPr lang="en-US" altLang="zh-CN">
                <a:sym typeface="+mn-ea"/>
              </a:rPr>
              <a:t>0/1</a:t>
            </a:r>
            <a:r>
              <a:rPr lang="zh-CN" altLang="en-US">
                <a:sym typeface="+mn-ea"/>
              </a:rPr>
              <a:t>值</a:t>
            </a:r>
            <a:r>
              <a:rPr lang="en-US" altLang="zh-CN">
                <a:sym typeface="+mn-ea"/>
              </a:rPr>
              <a:t>: y=int((sign(z)+1)/2)</a:t>
            </a:r>
            <a:endParaRPr lang="zh-CN" altLang="en-US"/>
          </a:p>
          <a:p>
            <a:r>
              <a:rPr lang="en-US" altLang="zh-CN"/>
              <a:t> </a:t>
            </a:r>
            <a:r>
              <a:rPr lang="zh-CN" altLang="en-US"/>
              <a:t>在</a:t>
            </a:r>
            <a:r>
              <a:rPr lang="en-US" altLang="zh-CN"/>
              <a:t>S</a:t>
            </a:r>
            <a:r>
              <a:rPr lang="zh-CN" altLang="en-US"/>
              <a:t>型神经元中，和感知器神经元的区别在于：</a:t>
            </a:r>
            <a:endParaRPr lang="zh-CN" altLang="en-US"/>
          </a:p>
          <a:p>
            <a:pPr lvl="1"/>
            <a:r>
              <a:rPr lang="zh-CN" altLang="en-US"/>
              <a:t> 对于结果值</a:t>
            </a:r>
            <a:r>
              <a:rPr lang="en-US" altLang="zh-CN"/>
              <a:t>z</a:t>
            </a:r>
            <a:r>
              <a:rPr lang="zh-CN" altLang="en-US"/>
              <a:t>的转换，采用的不是</a:t>
            </a:r>
            <a:r>
              <a:rPr lang="en-US" altLang="zh-CN"/>
              <a:t>sign</a:t>
            </a:r>
            <a:r>
              <a:rPr lang="zh-CN" altLang="en-US"/>
              <a:t>函数进行转换，是采用平滑类型的函数进行转换，让输出的结果值</a:t>
            </a:r>
            <a:r>
              <a:rPr lang="en-US" altLang="zh-CN"/>
              <a:t>y</a:t>
            </a:r>
            <a:r>
              <a:rPr lang="zh-CN" altLang="en-US"/>
              <a:t>最终是一个连续的，</a:t>
            </a:r>
            <a:r>
              <a:rPr lang="en-US" altLang="zh-CN">
                <a:solidFill>
                  <a:srgbClr val="FF0000"/>
                </a:solidFill>
              </a:rPr>
              <a:t>S</a:t>
            </a:r>
            <a:r>
              <a:rPr lang="zh-CN" altLang="en-US">
                <a:solidFill>
                  <a:srgbClr val="FF0000"/>
                </a:solidFill>
              </a:rPr>
              <a:t>型神经元转指使用的是</a:t>
            </a:r>
            <a:r>
              <a:rPr lang="en-US" altLang="zh-CN">
                <a:solidFill>
                  <a:srgbClr val="FF0000"/>
                </a:solidFill>
              </a:rPr>
              <a:t>sigmoid</a:t>
            </a:r>
            <a:r>
              <a:rPr lang="zh-CN" altLang="en-US">
                <a:solidFill>
                  <a:srgbClr val="FF0000"/>
                </a:solidFill>
              </a:rPr>
              <a:t>函数。</a:t>
            </a:r>
            <a:endParaRPr lang="zh-CN" altLang="en-US">
              <a:solidFill>
                <a:srgbClr val="FF0000"/>
              </a:solidFill>
            </a:endParaRPr>
          </a:p>
        </p:txBody>
      </p:sp>
      <p:sp>
        <p:nvSpPr>
          <p:cNvPr id="4" name="标题 3"/>
          <p:cNvSpPr>
            <a:spLocks noGrp="1"/>
          </p:cNvSpPr>
          <p:nvPr>
            <p:ph type="title"/>
          </p:nvPr>
        </p:nvSpPr>
        <p:spPr/>
        <p:txBody>
          <a:bodyPr/>
          <a:p>
            <a:r>
              <a:rPr lang="zh-CN" altLang="en-US">
                <a:sym typeface="+mn-ea"/>
              </a:rPr>
              <a:t>感知器网络理解以及</a:t>
            </a:r>
            <a:r>
              <a:rPr lang="en-US" altLang="zh-CN">
                <a:sym typeface="+mn-ea"/>
              </a:rPr>
              <a:t>S</a:t>
            </a:r>
            <a:r>
              <a:rPr lang="zh-CN" altLang="en-US">
                <a:sym typeface="+mn-ea"/>
              </a:rPr>
              <a:t>型神经元</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神经网络来源之</a:t>
            </a:r>
            <a:r>
              <a:rPr lang="en-US" altLang="zh-CN" dirty="0"/>
              <a:t>“</a:t>
            </a:r>
            <a:r>
              <a:rPr lang="zh-CN" altLang="en-US" dirty="0"/>
              <a:t>神经元</a:t>
            </a:r>
            <a:r>
              <a:rPr lang="en-US" altLang="zh-CN" dirty="0"/>
              <a:t>”</a:t>
            </a:r>
            <a:endParaRPr lang="en-US" altLang="zh-CN" dirty="0"/>
          </a:p>
        </p:txBody>
      </p:sp>
      <p:pic>
        <p:nvPicPr>
          <p:cNvPr id="2" name="图片 1"/>
          <p:cNvPicPr>
            <a:picLocks noChangeAspect="1"/>
          </p:cNvPicPr>
          <p:nvPr/>
        </p:nvPicPr>
        <p:blipFill>
          <a:blip r:embed="rId1"/>
          <a:stretch>
            <a:fillRect/>
          </a:stretch>
        </p:blipFill>
        <p:spPr>
          <a:xfrm>
            <a:off x="7381240" y="923290"/>
            <a:ext cx="4640580" cy="2290445"/>
          </a:xfrm>
          <a:prstGeom prst="rect">
            <a:avLst/>
          </a:prstGeom>
        </p:spPr>
      </p:pic>
      <p:sp>
        <p:nvSpPr>
          <p:cNvPr id="7" name="内容占位符 6"/>
          <p:cNvSpPr>
            <a:spLocks noGrp="1"/>
          </p:cNvSpPr>
          <p:nvPr>
            <p:ph idx="13"/>
          </p:nvPr>
        </p:nvSpPr>
        <p:spPr>
          <a:xfrm>
            <a:off x="337820" y="1243330"/>
            <a:ext cx="4854575" cy="718820"/>
          </a:xfrm>
        </p:spPr>
        <p:txBody>
          <a:bodyPr>
            <a:normAutofit/>
          </a:bodyPr>
          <a:lstStyle/>
          <a:p>
            <a:pPr>
              <a:lnSpc>
                <a:spcPct val="150000"/>
              </a:lnSpc>
            </a:pPr>
            <a:r>
              <a:rPr lang="zh-CN" altLang="en-US" sz="2400" dirty="0">
                <a:solidFill>
                  <a:schemeClr val="tx1"/>
                </a:solidFill>
              </a:rPr>
              <a:t>输入：</a:t>
            </a:r>
            <a:r>
              <a:rPr lang="en-US" altLang="zh-CN" sz="2400" dirty="0">
                <a:solidFill>
                  <a:schemeClr val="tx1"/>
                </a:solidFill>
              </a:rPr>
              <a:t>x</a:t>
            </a:r>
            <a:r>
              <a:rPr lang="en-US" altLang="zh-CN" sz="2400" baseline="-25000" dirty="0">
                <a:solidFill>
                  <a:schemeClr val="tx1"/>
                </a:solidFill>
              </a:rPr>
              <a:t>1</a:t>
            </a:r>
            <a:r>
              <a:rPr lang="zh-CN" altLang="en-US" sz="2400" dirty="0">
                <a:solidFill>
                  <a:schemeClr val="tx1"/>
                </a:solidFill>
              </a:rPr>
              <a:t>、</a:t>
            </a:r>
            <a:r>
              <a:rPr lang="en-US" altLang="zh-CN" sz="2400" dirty="0">
                <a:solidFill>
                  <a:schemeClr val="tx1"/>
                </a:solidFill>
              </a:rPr>
              <a:t>x</a:t>
            </a:r>
            <a:r>
              <a:rPr lang="en-US" altLang="zh-CN" sz="2400" baseline="-25000" dirty="0">
                <a:solidFill>
                  <a:schemeClr val="tx1"/>
                </a:solidFill>
              </a:rPr>
              <a:t>2</a:t>
            </a:r>
            <a:r>
              <a:rPr lang="zh-CN" altLang="en-US" sz="2400" dirty="0">
                <a:solidFill>
                  <a:schemeClr val="tx1"/>
                </a:solidFill>
              </a:rPr>
              <a:t>、</a:t>
            </a:r>
            <a:r>
              <a:rPr lang="en-US" altLang="zh-CN" sz="2400" dirty="0">
                <a:solidFill>
                  <a:schemeClr val="tx1"/>
                </a:solidFill>
              </a:rPr>
              <a:t>x</a:t>
            </a:r>
            <a:r>
              <a:rPr lang="en-US" altLang="zh-CN" sz="2400" baseline="-25000" dirty="0">
                <a:solidFill>
                  <a:schemeClr val="tx1"/>
                </a:solidFill>
              </a:rPr>
              <a:t>3</a:t>
            </a:r>
            <a:r>
              <a:rPr lang="zh-CN" altLang="en-US" sz="2400" dirty="0">
                <a:solidFill>
                  <a:schemeClr val="tx1"/>
                </a:solidFill>
              </a:rPr>
              <a:t>和截距</a:t>
            </a:r>
            <a:r>
              <a:rPr lang="en-US" altLang="zh-CN" sz="2400" dirty="0">
                <a:solidFill>
                  <a:schemeClr val="tx1"/>
                </a:solidFill>
              </a:rPr>
              <a:t>+1</a:t>
            </a:r>
            <a:endParaRPr lang="en-US" altLang="zh-CN" sz="2400" dirty="0">
              <a:solidFill>
                <a:schemeClr val="tx1"/>
              </a:solidFill>
            </a:endParaRPr>
          </a:p>
        </p:txBody>
      </p:sp>
      <p:sp>
        <p:nvSpPr>
          <p:cNvPr id="20" name="内容占位符 6"/>
          <p:cNvSpPr>
            <a:spLocks noGrp="1"/>
          </p:cNvSpPr>
          <p:nvPr/>
        </p:nvSpPr>
        <p:spPr>
          <a:xfrm>
            <a:off x="337820" y="2052320"/>
            <a:ext cx="7533005" cy="71882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chemeClr val="tx1"/>
                </a:solidFill>
              </a:rPr>
              <a:t>输出：函数</a:t>
            </a:r>
            <a:r>
              <a:rPr lang="en-US" altLang="zh-CN" sz="2400" dirty="0">
                <a:solidFill>
                  <a:schemeClr val="tx1"/>
                </a:solidFill>
              </a:rPr>
              <a:t>h</a:t>
            </a:r>
            <a:r>
              <a:rPr lang="en-US" altLang="zh-CN" sz="2400" baseline="-25000" dirty="0">
                <a:solidFill>
                  <a:schemeClr val="tx1"/>
                </a:solidFill>
              </a:rPr>
              <a:t>w,b</a:t>
            </a:r>
            <a:r>
              <a:rPr lang="en-US" altLang="zh-CN" sz="2400" dirty="0">
                <a:solidFill>
                  <a:schemeClr val="tx1"/>
                </a:solidFill>
              </a:rPr>
              <a:t>(x)</a:t>
            </a:r>
            <a:r>
              <a:rPr lang="zh-CN" altLang="en-US" sz="2400" dirty="0">
                <a:solidFill>
                  <a:schemeClr val="tx1"/>
                </a:solidFill>
              </a:rPr>
              <a:t>，其中</a:t>
            </a:r>
            <a:r>
              <a:rPr lang="en-US" altLang="zh-CN" sz="2400" dirty="0">
                <a:solidFill>
                  <a:schemeClr val="tx1"/>
                </a:solidFill>
              </a:rPr>
              <a:t>w</a:t>
            </a:r>
            <a:r>
              <a:rPr lang="zh-CN" altLang="en-US" sz="2400" dirty="0">
                <a:solidFill>
                  <a:schemeClr val="tx1"/>
                </a:solidFill>
              </a:rPr>
              <a:t>权重和</a:t>
            </a:r>
            <a:r>
              <a:rPr lang="en-US" altLang="zh-CN" sz="2400" dirty="0">
                <a:solidFill>
                  <a:schemeClr val="tx1"/>
                </a:solidFill>
              </a:rPr>
              <a:t>b</a:t>
            </a:r>
            <a:r>
              <a:rPr lang="zh-CN" altLang="en-US" sz="2400" dirty="0">
                <a:solidFill>
                  <a:schemeClr val="tx1"/>
                </a:solidFill>
              </a:rPr>
              <a:t>偏置项是参数</a:t>
            </a:r>
            <a:endParaRPr lang="zh-CN" altLang="en-US" sz="2400" dirty="0">
              <a:solidFill>
                <a:schemeClr val="tx1"/>
              </a:solidFill>
            </a:endParaRPr>
          </a:p>
        </p:txBody>
      </p:sp>
      <p:graphicFrame>
        <p:nvGraphicFramePr>
          <p:cNvPr id="21" name="对象 20">
            <a:hlinkClick r:id="" action="ppaction://ole?verb=0"/>
          </p:cNvPr>
          <p:cNvGraphicFramePr>
            <a:graphicFrameLocks noChangeAspect="1"/>
          </p:cNvGraphicFramePr>
          <p:nvPr/>
        </p:nvGraphicFramePr>
        <p:xfrm>
          <a:off x="733425" y="2621915"/>
          <a:ext cx="6541135" cy="1323340"/>
        </p:xfrm>
        <a:graphic>
          <a:graphicData uri="http://schemas.openxmlformats.org/presentationml/2006/ole">
            <mc:AlternateContent xmlns:mc="http://schemas.openxmlformats.org/markup-compatibility/2006">
              <mc:Choice xmlns:v="urn:schemas-microsoft-com:vml" Requires="v">
                <p:oleObj spid="_x0000_s1152" name="" r:id="rId5" imgW="2260600" imgH="457200" progId="Equation.KSEE3">
                  <p:embed/>
                </p:oleObj>
              </mc:Choice>
              <mc:Fallback>
                <p:oleObj name="" r:id="rId5" imgW="2260600" imgH="457200" progId="Equation.KSEE3">
                  <p:embed/>
                  <p:pic>
                    <p:nvPicPr>
                      <p:cNvPr id="0" name="图片 1024"/>
                      <p:cNvPicPr/>
                      <p:nvPr/>
                    </p:nvPicPr>
                    <p:blipFill>
                      <a:blip r:embed="rId6"/>
                      <a:stretch>
                        <a:fillRect/>
                      </a:stretch>
                    </p:blipFill>
                    <p:spPr>
                      <a:xfrm>
                        <a:off x="733425" y="2621915"/>
                        <a:ext cx="6541135" cy="1323340"/>
                      </a:xfrm>
                      <a:prstGeom prst="rect">
                        <a:avLst/>
                      </a:prstGeom>
                    </p:spPr>
                  </p:pic>
                </p:oleObj>
              </mc:Fallback>
            </mc:AlternateContent>
          </a:graphicData>
        </a:graphic>
      </p:graphicFrame>
      <p:sp>
        <p:nvSpPr>
          <p:cNvPr id="23" name="内容占位符 6"/>
          <p:cNvSpPr>
            <a:spLocks noGrp="1"/>
          </p:cNvSpPr>
          <p:nvPr/>
        </p:nvSpPr>
        <p:spPr>
          <a:xfrm>
            <a:off x="337820" y="3945255"/>
            <a:ext cx="10749915" cy="11449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chemeClr val="tx1"/>
                </a:solidFill>
              </a:rPr>
              <a:t>注意：函数</a:t>
            </a:r>
            <a:r>
              <a:rPr lang="en-US" altLang="zh-CN" sz="2400" dirty="0">
                <a:solidFill>
                  <a:schemeClr val="tx1"/>
                </a:solidFill>
              </a:rPr>
              <a:t>f</a:t>
            </a:r>
            <a:r>
              <a:rPr lang="zh-CN" altLang="en-US" sz="2400" dirty="0">
                <a:solidFill>
                  <a:schemeClr val="tx1"/>
                </a:solidFill>
              </a:rPr>
              <a:t>被称为</a:t>
            </a:r>
            <a:r>
              <a:rPr lang="en-US" altLang="zh-CN" sz="2400" dirty="0">
                <a:solidFill>
                  <a:schemeClr val="tx1"/>
                </a:solidFill>
              </a:rPr>
              <a:t>“</a:t>
            </a:r>
            <a:r>
              <a:rPr lang="zh-CN" altLang="en-US" sz="2400" b="1" dirty="0">
                <a:solidFill>
                  <a:srgbClr val="FF0000"/>
                </a:solidFill>
              </a:rPr>
              <a:t>激活函数</a:t>
            </a:r>
            <a:r>
              <a:rPr lang="en-US" altLang="zh-CN" sz="2400" dirty="0">
                <a:solidFill>
                  <a:schemeClr val="tx1"/>
                </a:solidFill>
              </a:rPr>
              <a:t>”</a:t>
            </a:r>
            <a:r>
              <a:rPr lang="zh-CN" altLang="en-US" sz="2400" dirty="0">
                <a:solidFill>
                  <a:schemeClr val="tx1"/>
                </a:solidFill>
              </a:rPr>
              <a:t>；常用</a:t>
            </a:r>
            <a:r>
              <a:rPr lang="en-US" altLang="zh-CN" sz="2400" dirty="0">
                <a:solidFill>
                  <a:schemeClr val="tx1"/>
                </a:solidFill>
              </a:rPr>
              <a:t>/</a:t>
            </a:r>
            <a:r>
              <a:rPr lang="zh-CN" altLang="en-US" sz="2400" dirty="0">
                <a:solidFill>
                  <a:schemeClr val="tx1"/>
                </a:solidFill>
              </a:rPr>
              <a:t>最好出现激活函数有</a:t>
            </a:r>
            <a:r>
              <a:rPr lang="en-US" altLang="zh-CN" sz="2400" dirty="0">
                <a:solidFill>
                  <a:schemeClr val="tx1"/>
                </a:solidFill>
              </a:rPr>
              <a:t>sigmoid(</a:t>
            </a:r>
            <a:r>
              <a:rPr lang="zh-CN" altLang="en-US" sz="2400" dirty="0">
                <a:solidFill>
                  <a:schemeClr val="tx1"/>
                </a:solidFill>
              </a:rPr>
              <a:t>逻辑回归函数</a:t>
            </a:r>
            <a:r>
              <a:rPr lang="en-US" altLang="zh-CN" sz="2400" dirty="0">
                <a:solidFill>
                  <a:schemeClr val="tx1"/>
                </a:solidFill>
              </a:rPr>
              <a:t>)</a:t>
            </a:r>
            <a:r>
              <a:rPr lang="zh-CN" altLang="en-US" sz="2400" dirty="0">
                <a:solidFill>
                  <a:schemeClr val="tx1"/>
                </a:solidFill>
              </a:rPr>
              <a:t>和</a:t>
            </a:r>
            <a:r>
              <a:rPr lang="en-US" altLang="zh-CN" sz="2400" dirty="0">
                <a:solidFill>
                  <a:schemeClr val="tx1"/>
                </a:solidFill>
              </a:rPr>
              <a:t>tanh(</a:t>
            </a:r>
            <a:r>
              <a:rPr lang="zh-CN" altLang="en-US" sz="2400" dirty="0">
                <a:solidFill>
                  <a:schemeClr val="tx1"/>
                </a:solidFill>
              </a:rPr>
              <a:t>双曲正切函数</a:t>
            </a:r>
            <a:r>
              <a:rPr lang="en-US" altLang="zh-CN" sz="2400" dirty="0">
                <a:solidFill>
                  <a:schemeClr val="tx1"/>
                </a:solidFill>
              </a:rPr>
              <a:t>)</a:t>
            </a:r>
            <a:endParaRPr lang="en-US" altLang="zh-CN" sz="2400" dirty="0">
              <a:solidFill>
                <a:schemeClr val="tx1"/>
              </a:solidFill>
            </a:endParaRPr>
          </a:p>
        </p:txBody>
      </p:sp>
      <p:graphicFrame>
        <p:nvGraphicFramePr>
          <p:cNvPr id="28" name="对象 27">
            <a:hlinkClick r:id="" action="ppaction://ole?verb=0"/>
          </p:cNvPr>
          <p:cNvGraphicFramePr>
            <a:graphicFrameLocks noChangeAspect="1"/>
          </p:cNvGraphicFramePr>
          <p:nvPr/>
        </p:nvGraphicFramePr>
        <p:xfrm>
          <a:off x="1558290" y="5523865"/>
          <a:ext cx="8719820" cy="1112520"/>
        </p:xfrm>
        <a:graphic>
          <a:graphicData uri="http://schemas.openxmlformats.org/presentationml/2006/ole">
            <mc:AlternateContent xmlns:mc="http://schemas.openxmlformats.org/markup-compatibility/2006">
              <mc:Choice xmlns:v="urn:schemas-microsoft-com:vml" Requires="v">
                <p:oleObj spid="_x0000_s1153" name="" r:id="rId7" imgW="3086100" imgH="393700" progId="Equation.KSEE3">
                  <p:embed/>
                </p:oleObj>
              </mc:Choice>
              <mc:Fallback>
                <p:oleObj name="" r:id="rId7" imgW="3086100" imgH="393700" progId="Equation.KSEE3">
                  <p:embed/>
                  <p:pic>
                    <p:nvPicPr>
                      <p:cNvPr id="0" name="图片 1025"/>
                      <p:cNvPicPr/>
                      <p:nvPr/>
                    </p:nvPicPr>
                    <p:blipFill>
                      <a:blip r:embed="rId8"/>
                      <a:stretch>
                        <a:fillRect/>
                      </a:stretch>
                    </p:blipFill>
                    <p:spPr>
                      <a:xfrm>
                        <a:off x="1558290" y="5523865"/>
                        <a:ext cx="8719820" cy="1112520"/>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nvGraphicFramePr>
        <p:xfrm>
          <a:off x="3423285" y="4715510"/>
          <a:ext cx="6957060" cy="1073150"/>
        </p:xfrm>
        <a:graphic>
          <a:graphicData uri="http://schemas.openxmlformats.org/presentationml/2006/ole">
            <mc:AlternateContent xmlns:mc="http://schemas.openxmlformats.org/markup-compatibility/2006">
              <mc:Choice xmlns:v="urn:schemas-microsoft-com:vml" Requires="v">
                <p:oleObj spid="_x0000_s1154" name="" r:id="rId9" imgW="2717800" imgH="419100" progId="Equation.KSEE3">
                  <p:embed/>
                </p:oleObj>
              </mc:Choice>
              <mc:Fallback>
                <p:oleObj name="" r:id="rId9" imgW="2717800" imgH="419100" progId="Equation.KSEE3">
                  <p:embed/>
                  <p:pic>
                    <p:nvPicPr>
                      <p:cNvPr id="0" name="图片 1026"/>
                      <p:cNvPicPr/>
                      <p:nvPr/>
                    </p:nvPicPr>
                    <p:blipFill>
                      <a:blip r:embed="rId10"/>
                      <a:stretch>
                        <a:fillRect/>
                      </a:stretch>
                    </p:blipFill>
                    <p:spPr>
                      <a:xfrm>
                        <a:off x="3423285" y="4715510"/>
                        <a:ext cx="6957060" cy="10731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146810"/>
            <a:ext cx="11178540" cy="5118735"/>
          </a:xfrm>
        </p:spPr>
        <p:txBody>
          <a:bodyPr/>
          <a:p>
            <a:r>
              <a:rPr lang="en-US" altLang="zh-CN"/>
              <a:t> 激活函数的主要作用</a:t>
            </a:r>
            <a:r>
              <a:rPr lang="en-US" altLang="zh-CN" b="1"/>
              <a:t>是提供网络的</a:t>
            </a:r>
            <a:r>
              <a:rPr lang="en-US" altLang="zh-CN" b="1">
                <a:solidFill>
                  <a:srgbClr val="C00000"/>
                </a:solidFill>
              </a:rPr>
              <a:t>非线性建模能力</a:t>
            </a:r>
            <a:r>
              <a:rPr lang="en-US" altLang="zh-CN"/>
              <a:t>。如果没有激活函数，那么该网络仅能够表达线性映射，此时即便有再多的隐藏层，其整个网络跟单层神经网络也是等价的。因此也可以认为，只有加入了激活函数之后，深度神经网络才具备了</a:t>
            </a:r>
            <a:r>
              <a:rPr lang="en-US" altLang="zh-CN">
                <a:solidFill>
                  <a:srgbClr val="FF0000"/>
                </a:solidFill>
              </a:rPr>
              <a:t>分层的非线性映射学习能力</a:t>
            </a:r>
            <a:r>
              <a:rPr lang="en-US" altLang="zh-CN"/>
              <a:t>。 </a:t>
            </a:r>
            <a:r>
              <a:rPr lang="zh-CN" altLang="en-US"/>
              <a:t>激活函数的主要特性是：可微性、单调性、输出值的范围；</a:t>
            </a:r>
            <a:endParaRPr lang="zh-CN" altLang="en-US"/>
          </a:p>
          <a:p>
            <a:r>
              <a:rPr lang="zh-CN" altLang="en-US"/>
              <a:t> 常见的激活函数：</a:t>
            </a:r>
            <a:r>
              <a:rPr lang="en-US" altLang="zh-CN"/>
              <a:t>Sign</a:t>
            </a:r>
            <a:r>
              <a:rPr lang="zh-CN" altLang="en-US"/>
              <a:t>函数、</a:t>
            </a:r>
            <a:r>
              <a:rPr lang="en-US" altLang="zh-CN"/>
              <a:t>Sigmoid</a:t>
            </a:r>
            <a:r>
              <a:rPr lang="zh-CN" altLang="en-US"/>
              <a:t>函数、</a:t>
            </a:r>
            <a:r>
              <a:rPr lang="en-US" altLang="zh-CN"/>
              <a:t>Tanh</a:t>
            </a:r>
            <a:r>
              <a:rPr lang="zh-CN" altLang="en-US"/>
              <a:t>函数、</a:t>
            </a:r>
            <a:r>
              <a:rPr lang="en-US" altLang="zh-CN"/>
              <a:t>ReLU</a:t>
            </a:r>
            <a:r>
              <a:rPr lang="zh-CN" altLang="en-US"/>
              <a:t>函数、</a:t>
            </a:r>
            <a:r>
              <a:rPr lang="en-US" altLang="zh-CN"/>
              <a:t>Leaky-ReLU</a:t>
            </a:r>
            <a:r>
              <a:rPr lang="zh-CN" altLang="en-US"/>
              <a:t>函数、</a:t>
            </a:r>
            <a:r>
              <a:rPr lang="en-US" altLang="zh-CN"/>
              <a:t>ELU</a:t>
            </a:r>
            <a:r>
              <a:rPr lang="zh-CN" altLang="en-US"/>
              <a:t>函数等</a:t>
            </a:r>
            <a:endParaRPr lang="zh-CN" altLang="en-US"/>
          </a:p>
        </p:txBody>
      </p:sp>
      <p:sp>
        <p:nvSpPr>
          <p:cNvPr id="4" name="标题 3"/>
          <p:cNvSpPr>
            <a:spLocks noGrp="1"/>
          </p:cNvSpPr>
          <p:nvPr>
            <p:ph type="title"/>
          </p:nvPr>
        </p:nvSpPr>
        <p:spPr/>
        <p:txBody>
          <a:bodyPr/>
          <a:p>
            <a:r>
              <a:rPr lang="zh-CN" altLang="en-US"/>
              <a:t>激活函数</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dirty="0"/>
              <a:t>激活函数</a:t>
            </a:r>
            <a:endParaRPr lang="zh-CN" dirty="0"/>
          </a:p>
        </p:txBody>
      </p:sp>
      <p:pic>
        <p:nvPicPr>
          <p:cNvPr id="9" name="图片 8"/>
          <p:cNvPicPr>
            <a:picLocks noChangeAspect="1"/>
          </p:cNvPicPr>
          <p:nvPr/>
        </p:nvPicPr>
        <p:blipFill>
          <a:blip r:embed="rId1"/>
          <a:stretch>
            <a:fillRect/>
          </a:stretch>
        </p:blipFill>
        <p:spPr>
          <a:xfrm>
            <a:off x="3413760" y="2225040"/>
            <a:ext cx="5361940" cy="4152265"/>
          </a:xfrm>
          <a:prstGeom prst="rect">
            <a:avLst/>
          </a:prstGeom>
        </p:spPr>
      </p:pic>
      <p:graphicFrame>
        <p:nvGraphicFramePr>
          <p:cNvPr id="10" name="对象 9">
            <a:hlinkClick r:id="" action="ppaction://ole?verb=0"/>
          </p:cNvPr>
          <p:cNvGraphicFramePr>
            <a:graphicFrameLocks noChangeAspect="1"/>
          </p:cNvGraphicFramePr>
          <p:nvPr/>
        </p:nvGraphicFramePr>
        <p:xfrm>
          <a:off x="6610350" y="1014730"/>
          <a:ext cx="4771390" cy="1112520"/>
        </p:xfrm>
        <a:graphic>
          <a:graphicData uri="http://schemas.openxmlformats.org/presentationml/2006/ole">
            <mc:AlternateContent xmlns:mc="http://schemas.openxmlformats.org/markup-compatibility/2006">
              <mc:Choice xmlns:v="urn:schemas-microsoft-com:vml" Requires="v">
                <p:oleObj spid="_x0000_s4183" name="" r:id="rId2" imgW="1688465" imgH="393700" progId="Equation.KSEE3">
                  <p:embed/>
                </p:oleObj>
              </mc:Choice>
              <mc:Fallback>
                <p:oleObj name="" r:id="rId2" imgW="1688465" imgH="393700" progId="Equation.KSEE3">
                  <p:embed/>
                  <p:pic>
                    <p:nvPicPr>
                      <p:cNvPr id="0" name="图片 1025"/>
                      <p:cNvPicPr/>
                      <p:nvPr/>
                    </p:nvPicPr>
                    <p:blipFill>
                      <a:blip r:embed="rId3"/>
                      <a:stretch>
                        <a:fillRect/>
                      </a:stretch>
                    </p:blipFill>
                    <p:spPr>
                      <a:xfrm>
                        <a:off x="6610350" y="1014730"/>
                        <a:ext cx="4771390" cy="111252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849948" y="1151890"/>
          <a:ext cx="3933825" cy="1073150"/>
        </p:xfrm>
        <a:graphic>
          <a:graphicData uri="http://schemas.openxmlformats.org/presentationml/2006/ole">
            <mc:AlternateContent xmlns:mc="http://schemas.openxmlformats.org/markup-compatibility/2006">
              <mc:Choice xmlns:v="urn:schemas-microsoft-com:vml" Requires="v">
                <p:oleObj spid="_x0000_s4184" name="" r:id="rId4" imgW="1536700" imgH="419100" progId="Equation.KSEE3">
                  <p:embed/>
                </p:oleObj>
              </mc:Choice>
              <mc:Fallback>
                <p:oleObj name="" r:id="rId4" imgW="1536700" imgH="419100" progId="Equation.KSEE3">
                  <p:embed/>
                  <p:pic>
                    <p:nvPicPr>
                      <p:cNvPr id="0" name="图片 1026"/>
                      <p:cNvPicPr/>
                      <p:nvPr/>
                    </p:nvPicPr>
                    <p:blipFill>
                      <a:blip r:embed="rId5"/>
                      <a:stretch>
                        <a:fillRect/>
                      </a:stretch>
                    </p:blipFill>
                    <p:spPr>
                      <a:xfrm>
                        <a:off x="849948" y="1151890"/>
                        <a:ext cx="3933825" cy="10731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神经网络主要由三个组成部分，</a:t>
            </a:r>
            <a:r>
              <a:rPr>
                <a:solidFill>
                  <a:srgbClr val="FF0000"/>
                </a:solidFill>
              </a:rPr>
              <a:t>第一个是架构</a:t>
            </a:r>
            <a:r>
              <a:t>（architecture）或称为拓扑结构（topology），描述神经元的层次与连接神经元的结构。</a:t>
            </a:r>
            <a:r>
              <a:rPr>
                <a:solidFill>
                  <a:srgbClr val="FF0000"/>
                </a:solidFill>
              </a:rPr>
              <a:t>第二个组成部分是神经网络使用的激励</a:t>
            </a:r>
            <a:r>
              <a:rPr lang="en-US">
                <a:solidFill>
                  <a:srgbClr val="FF0000"/>
                </a:solidFill>
              </a:rPr>
              <a:t>/</a:t>
            </a:r>
            <a:r>
              <a:rPr lang="zh-CN" altLang="en-US">
                <a:solidFill>
                  <a:srgbClr val="FF0000"/>
                </a:solidFill>
              </a:rPr>
              <a:t>激活</a:t>
            </a:r>
            <a:r>
              <a:rPr>
                <a:solidFill>
                  <a:srgbClr val="FF0000"/>
                </a:solidFill>
              </a:rPr>
              <a:t>函数</a:t>
            </a:r>
            <a:r>
              <a:t>。</a:t>
            </a:r>
            <a:r>
              <a:rPr>
                <a:solidFill>
                  <a:srgbClr val="FF0000"/>
                </a:solidFill>
              </a:rPr>
              <a:t>第三个组成部分是找出最优权重值的学习算法</a:t>
            </a:r>
            <a:r>
              <a:rPr lang="zh-CN">
                <a:solidFill>
                  <a:srgbClr val="FF0000"/>
                </a:solidFill>
              </a:rPr>
              <a:t>。</a:t>
            </a:r>
            <a:endParaRPr lang="zh-CN"/>
          </a:p>
          <a:p>
            <a:r>
              <a:rPr lang="zh-CN"/>
              <a:t> 神经网络主要分为两种类型：</a:t>
            </a:r>
            <a:r>
              <a:rPr lang="zh-CN">
                <a:solidFill>
                  <a:srgbClr val="FF0000"/>
                </a:solidFill>
              </a:rPr>
              <a:t>前馈神经网络</a:t>
            </a:r>
            <a:r>
              <a:rPr lang="en-US" altLang="zh-CN"/>
              <a:t>(Feedforward Neural Networks)</a:t>
            </a:r>
            <a:r>
              <a:rPr lang="zh-CN" altLang="en-US"/>
              <a:t>是最常用的神经网络类型（如</a:t>
            </a:r>
            <a:r>
              <a:rPr lang="en-US" altLang="zh-CN"/>
              <a:t>FC  CNN</a:t>
            </a:r>
            <a:r>
              <a:rPr lang="zh-CN" altLang="en-US"/>
              <a:t>），一般定义为有向无环图，信号只能沿着最终输出的那个方向传播。另外一个是</a:t>
            </a:r>
            <a:r>
              <a:rPr lang="zh-CN" altLang="en-US" sz="2800">
                <a:solidFill>
                  <a:srgbClr val="FF0000"/>
                </a:solidFill>
              </a:rPr>
              <a:t>反馈神经网络</a:t>
            </a:r>
            <a:r>
              <a:rPr lang="en-US" altLang="zh-CN" sz="2800"/>
              <a:t>(</a:t>
            </a:r>
            <a:r>
              <a:rPr lang="en-US" altLang="zh-CN"/>
              <a:t>Feedback Neural Networks)</a:t>
            </a:r>
            <a:r>
              <a:rPr lang="zh-CN" altLang="en-US"/>
              <a:t>，</a:t>
            </a:r>
            <a:r>
              <a:rPr lang="zh-CN" altLang="en-US" b="1">
                <a:solidFill>
                  <a:srgbClr val="C00000"/>
                </a:solidFill>
              </a:rPr>
              <a:t>也称为递归神经网络</a:t>
            </a:r>
            <a:r>
              <a:rPr lang="en-US" altLang="zh-CN"/>
              <a:t>(Recurent Neural Networks)</a:t>
            </a:r>
            <a:r>
              <a:rPr lang="zh-CN" altLang="en-US"/>
              <a:t>，也就是网络中环。</a:t>
            </a:r>
            <a:endParaRPr lang="zh-CN" altLang="en-US"/>
          </a:p>
        </p:txBody>
      </p:sp>
      <p:sp>
        <p:nvSpPr>
          <p:cNvPr id="4" name="标题 3"/>
          <p:cNvSpPr>
            <a:spLocks noGrp="1"/>
          </p:cNvSpPr>
          <p:nvPr>
            <p:ph type="title"/>
          </p:nvPr>
        </p:nvSpPr>
        <p:spPr/>
        <p:txBody>
          <a:bodyPr/>
          <a:p>
            <a:r>
              <a:rPr lang="zh-CN" altLang="en-US"/>
              <a:t>神经网络</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神经网络之浅层神经网络</a:t>
            </a:r>
            <a:endParaRPr lang="zh-CN" altLang="en-US" dirty="0"/>
          </a:p>
        </p:txBody>
      </p:sp>
      <p:sp>
        <p:nvSpPr>
          <p:cNvPr id="2" name="内容占位符 1"/>
          <p:cNvSpPr>
            <a:spLocks noGrp="1"/>
          </p:cNvSpPr>
          <p:nvPr>
            <p:ph idx="13"/>
          </p:nvPr>
        </p:nvSpPr>
        <p:spPr>
          <a:xfrm>
            <a:off x="533400" y="1015365"/>
            <a:ext cx="11178540" cy="5250180"/>
          </a:xfrm>
        </p:spPr>
        <p:txBody>
          <a:bodyPr/>
          <a:lstStyle/>
          <a:p>
            <a:r>
              <a:rPr lang="zh-CN" altLang="en-US" dirty="0"/>
              <a:t>添加少量隐层的神经网络就叫做浅层神经网络；也叫作传统神经网络，一般为</a:t>
            </a:r>
            <a:r>
              <a:rPr lang="en-US" altLang="zh-CN" dirty="0"/>
              <a:t>2</a:t>
            </a:r>
            <a:r>
              <a:rPr lang="zh-CN" altLang="en-US" dirty="0"/>
              <a:t>隐层的神经网络</a:t>
            </a:r>
            <a:r>
              <a:rPr lang="en-US" altLang="zh-CN" dirty="0"/>
              <a:t>(</a:t>
            </a:r>
            <a:r>
              <a:rPr lang="zh-CN" altLang="en-US" dirty="0"/>
              <a:t>超过两隐层的话，效果会差很多</a:t>
            </a:r>
            <a:r>
              <a:rPr lang="en-US" altLang="zh-CN" dirty="0"/>
              <a:t>)</a:t>
            </a:r>
            <a:endParaRPr lang="en-US" altLang="zh-CN" dirty="0"/>
          </a:p>
        </p:txBody>
      </p:sp>
      <p:pic>
        <p:nvPicPr>
          <p:cNvPr id="5" name="图片 4"/>
          <p:cNvPicPr>
            <a:picLocks noChangeAspect="1"/>
          </p:cNvPicPr>
          <p:nvPr/>
        </p:nvPicPr>
        <p:blipFill>
          <a:blip r:embed="rId1"/>
          <a:stretch>
            <a:fillRect/>
          </a:stretch>
        </p:blipFill>
        <p:spPr>
          <a:xfrm>
            <a:off x="3131820" y="2340610"/>
            <a:ext cx="5926455" cy="417766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神经网络之结构</a:t>
            </a:r>
            <a:endParaRPr lang="zh-CN" altLang="en-US" dirty="0"/>
          </a:p>
        </p:txBody>
      </p:sp>
      <p:grpSp>
        <p:nvGrpSpPr>
          <p:cNvPr id="10" name="组合 9"/>
          <p:cNvGrpSpPr/>
          <p:nvPr/>
        </p:nvGrpSpPr>
        <p:grpSpPr>
          <a:xfrm>
            <a:off x="809625" y="1494155"/>
            <a:ext cx="1597660" cy="4119880"/>
            <a:chOff x="1456" y="1839"/>
            <a:chExt cx="2516" cy="6488"/>
          </a:xfrm>
        </p:grpSpPr>
        <p:sp>
          <p:nvSpPr>
            <p:cNvPr id="4" name="圆角矩形 3"/>
            <p:cNvSpPr/>
            <p:nvPr/>
          </p:nvSpPr>
          <p:spPr>
            <a:xfrm>
              <a:off x="1456" y="1839"/>
              <a:ext cx="2517" cy="648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nvGrpSpPr>
            <p:cNvPr id="9" name="组合 8"/>
            <p:cNvGrpSpPr/>
            <p:nvPr/>
          </p:nvGrpSpPr>
          <p:grpSpPr>
            <a:xfrm>
              <a:off x="1977" y="2339"/>
              <a:ext cx="1474" cy="5676"/>
              <a:chOff x="1977" y="2339"/>
              <a:chExt cx="1474" cy="5676"/>
            </a:xfrm>
          </p:grpSpPr>
          <p:sp>
            <p:nvSpPr>
              <p:cNvPr id="5" name="椭圆 4"/>
              <p:cNvSpPr/>
              <p:nvPr/>
            </p:nvSpPr>
            <p:spPr>
              <a:xfrm>
                <a:off x="1977" y="2339"/>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1</a:t>
                </a:r>
                <a:endParaRPr lang="en-US" altLang="zh-CN" baseline="-25000"/>
              </a:p>
            </p:txBody>
          </p:sp>
          <p:sp>
            <p:nvSpPr>
              <p:cNvPr id="6" name="椭圆 5"/>
              <p:cNvSpPr/>
              <p:nvPr/>
            </p:nvSpPr>
            <p:spPr>
              <a:xfrm>
                <a:off x="1977" y="4497"/>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2</a:t>
                </a:r>
                <a:endParaRPr lang="en-US" altLang="zh-CN" baseline="-25000"/>
              </a:p>
            </p:txBody>
          </p:sp>
          <p:sp>
            <p:nvSpPr>
              <p:cNvPr id="8" name="椭圆 7"/>
              <p:cNvSpPr/>
              <p:nvPr/>
            </p:nvSpPr>
            <p:spPr>
              <a:xfrm>
                <a:off x="1977" y="6655"/>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n</a:t>
                </a:r>
                <a:endParaRPr lang="en-US" altLang="zh-CN" baseline="-25000"/>
              </a:p>
            </p:txBody>
          </p:sp>
        </p:grpSp>
      </p:grpSp>
      <p:grpSp>
        <p:nvGrpSpPr>
          <p:cNvPr id="17" name="组合 16"/>
          <p:cNvGrpSpPr/>
          <p:nvPr/>
        </p:nvGrpSpPr>
        <p:grpSpPr>
          <a:xfrm>
            <a:off x="3859530" y="1177925"/>
            <a:ext cx="1511935" cy="4752340"/>
            <a:chOff x="5062" y="1598"/>
            <a:chExt cx="2381" cy="7484"/>
          </a:xfrm>
        </p:grpSpPr>
        <p:sp>
          <p:nvSpPr>
            <p:cNvPr id="11" name="圆角矩形 10"/>
            <p:cNvSpPr/>
            <p:nvPr/>
          </p:nvSpPr>
          <p:spPr>
            <a:xfrm>
              <a:off x="5062" y="1598"/>
              <a:ext cx="2381" cy="748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16" name="组合 15"/>
            <p:cNvGrpSpPr/>
            <p:nvPr/>
          </p:nvGrpSpPr>
          <p:grpSpPr>
            <a:xfrm>
              <a:off x="5572" y="2226"/>
              <a:ext cx="1361" cy="6359"/>
              <a:chOff x="5572" y="2226"/>
              <a:chExt cx="1361" cy="6359"/>
            </a:xfrm>
          </p:grpSpPr>
          <p:sp>
            <p:nvSpPr>
              <p:cNvPr id="12" name="椭圆 11"/>
              <p:cNvSpPr/>
              <p:nvPr/>
            </p:nvSpPr>
            <p:spPr>
              <a:xfrm>
                <a:off x="5572" y="2226"/>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3" name="椭圆 12"/>
              <p:cNvSpPr/>
              <p:nvPr/>
            </p:nvSpPr>
            <p:spPr>
              <a:xfrm>
                <a:off x="5572" y="3930"/>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4" name="椭圆 13"/>
              <p:cNvSpPr/>
              <p:nvPr/>
            </p:nvSpPr>
            <p:spPr>
              <a:xfrm>
                <a:off x="5572" y="5634"/>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5" name="椭圆 14"/>
              <p:cNvSpPr/>
              <p:nvPr/>
            </p:nvSpPr>
            <p:spPr>
              <a:xfrm>
                <a:off x="5573" y="7338"/>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grpSp>
      <p:grpSp>
        <p:nvGrpSpPr>
          <p:cNvPr id="18" name="组合 17"/>
          <p:cNvGrpSpPr/>
          <p:nvPr/>
        </p:nvGrpSpPr>
        <p:grpSpPr>
          <a:xfrm>
            <a:off x="6823710" y="1177925"/>
            <a:ext cx="1511935" cy="4752340"/>
            <a:chOff x="5062" y="1598"/>
            <a:chExt cx="2381" cy="7484"/>
          </a:xfrm>
        </p:grpSpPr>
        <p:sp>
          <p:nvSpPr>
            <p:cNvPr id="19" name="圆角矩形 18"/>
            <p:cNvSpPr/>
            <p:nvPr/>
          </p:nvSpPr>
          <p:spPr>
            <a:xfrm>
              <a:off x="5062" y="1598"/>
              <a:ext cx="2381" cy="748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22" name="组合 21"/>
            <p:cNvGrpSpPr/>
            <p:nvPr/>
          </p:nvGrpSpPr>
          <p:grpSpPr>
            <a:xfrm>
              <a:off x="5572" y="2226"/>
              <a:ext cx="1361" cy="6359"/>
              <a:chOff x="5572" y="2226"/>
              <a:chExt cx="1361" cy="6359"/>
            </a:xfrm>
          </p:grpSpPr>
          <p:sp>
            <p:nvSpPr>
              <p:cNvPr id="24" name="椭圆 23"/>
              <p:cNvSpPr/>
              <p:nvPr/>
            </p:nvSpPr>
            <p:spPr>
              <a:xfrm>
                <a:off x="5572" y="2226"/>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5" name="椭圆 24"/>
              <p:cNvSpPr/>
              <p:nvPr/>
            </p:nvSpPr>
            <p:spPr>
              <a:xfrm>
                <a:off x="5572" y="3930"/>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6" name="椭圆 25"/>
              <p:cNvSpPr/>
              <p:nvPr/>
            </p:nvSpPr>
            <p:spPr>
              <a:xfrm>
                <a:off x="5572" y="5634"/>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7" name="椭圆 26"/>
              <p:cNvSpPr/>
              <p:nvPr/>
            </p:nvSpPr>
            <p:spPr>
              <a:xfrm>
                <a:off x="5573" y="7338"/>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grpSp>
      <p:grpSp>
        <p:nvGrpSpPr>
          <p:cNvPr id="31" name="组合 30"/>
          <p:cNvGrpSpPr/>
          <p:nvPr/>
        </p:nvGrpSpPr>
        <p:grpSpPr>
          <a:xfrm>
            <a:off x="9972040" y="1939290"/>
            <a:ext cx="1524000" cy="3216275"/>
            <a:chOff x="15089" y="4273"/>
            <a:chExt cx="2400" cy="1842"/>
          </a:xfrm>
        </p:grpSpPr>
        <p:sp>
          <p:nvSpPr>
            <p:cNvPr id="29" name="圆角矩形 28"/>
            <p:cNvSpPr/>
            <p:nvPr/>
          </p:nvSpPr>
          <p:spPr>
            <a:xfrm>
              <a:off x="15089" y="4273"/>
              <a:ext cx="2400" cy="18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椭圆 29"/>
            <p:cNvSpPr/>
            <p:nvPr/>
          </p:nvSpPr>
          <p:spPr>
            <a:xfrm>
              <a:off x="15609" y="4608"/>
              <a:ext cx="1360" cy="495"/>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y</a:t>
              </a:r>
              <a:r>
                <a:rPr lang="en-US" altLang="zh-CN" baseline="-25000"/>
                <a:t>1</a:t>
              </a:r>
              <a:endParaRPr lang="en-US" altLang="zh-CN" baseline="-25000"/>
            </a:p>
          </p:txBody>
        </p:sp>
      </p:grpSp>
      <p:grpSp>
        <p:nvGrpSpPr>
          <p:cNvPr id="46" name="组合 45"/>
          <p:cNvGrpSpPr/>
          <p:nvPr/>
        </p:nvGrpSpPr>
        <p:grpSpPr>
          <a:xfrm>
            <a:off x="2062480" y="1972945"/>
            <a:ext cx="2120900" cy="3245485"/>
            <a:chOff x="3248" y="3107"/>
            <a:chExt cx="3340" cy="5111"/>
          </a:xfrm>
        </p:grpSpPr>
        <p:cxnSp>
          <p:nvCxnSpPr>
            <p:cNvPr id="32" name="直接箭头连接符 31"/>
            <p:cNvCxnSpPr>
              <a:stCxn id="5" idx="6"/>
              <a:endCxn id="12" idx="2"/>
            </p:cNvCxnSpPr>
            <p:nvPr/>
          </p:nvCxnSpPr>
          <p:spPr>
            <a:xfrm flipV="1">
              <a:off x="3270" y="3107"/>
              <a:ext cx="3318" cy="42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3" name="直接箭头连接符 32"/>
            <p:cNvCxnSpPr>
              <a:endCxn id="13" idx="2"/>
            </p:cNvCxnSpPr>
            <p:nvPr/>
          </p:nvCxnSpPr>
          <p:spPr>
            <a:xfrm>
              <a:off x="3248" y="3473"/>
              <a:ext cx="3340" cy="133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a:endCxn id="14" idx="2"/>
            </p:cNvCxnSpPr>
            <p:nvPr/>
          </p:nvCxnSpPr>
          <p:spPr>
            <a:xfrm>
              <a:off x="3248" y="3473"/>
              <a:ext cx="3340" cy="304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5" name="直接箭头连接符 34"/>
            <p:cNvCxnSpPr>
              <a:stCxn id="5" idx="6"/>
              <a:endCxn id="15" idx="2"/>
            </p:cNvCxnSpPr>
            <p:nvPr/>
          </p:nvCxnSpPr>
          <p:spPr>
            <a:xfrm>
              <a:off x="3270" y="3534"/>
              <a:ext cx="3319" cy="468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47" name="组合 46"/>
          <p:cNvGrpSpPr/>
          <p:nvPr/>
        </p:nvGrpSpPr>
        <p:grpSpPr>
          <a:xfrm>
            <a:off x="2062480" y="1989455"/>
            <a:ext cx="2120900" cy="3168015"/>
            <a:chOff x="3248" y="3133"/>
            <a:chExt cx="3340" cy="4989"/>
          </a:xfrm>
        </p:grpSpPr>
        <p:cxnSp>
          <p:nvCxnSpPr>
            <p:cNvPr id="36" name="直接箭头连接符 35"/>
            <p:cNvCxnSpPr>
              <a:stCxn id="6" idx="6"/>
            </p:cNvCxnSpPr>
            <p:nvPr/>
          </p:nvCxnSpPr>
          <p:spPr>
            <a:xfrm flipV="1">
              <a:off x="3270" y="3133"/>
              <a:ext cx="3267" cy="255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7" name="直接箭头连接符 36"/>
            <p:cNvCxnSpPr>
              <a:endCxn id="13" idx="2"/>
            </p:cNvCxnSpPr>
            <p:nvPr/>
          </p:nvCxnSpPr>
          <p:spPr>
            <a:xfrm flipV="1">
              <a:off x="3248" y="4811"/>
              <a:ext cx="3340" cy="8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8" name="直接箭头连接符 37"/>
            <p:cNvCxnSpPr>
              <a:stCxn id="6" idx="6"/>
              <a:endCxn id="14" idx="2"/>
            </p:cNvCxnSpPr>
            <p:nvPr/>
          </p:nvCxnSpPr>
          <p:spPr>
            <a:xfrm>
              <a:off x="3270" y="5692"/>
              <a:ext cx="3318" cy="823"/>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9" name="直接箭头连接符 38"/>
            <p:cNvCxnSpPr>
              <a:stCxn id="6" idx="6"/>
            </p:cNvCxnSpPr>
            <p:nvPr/>
          </p:nvCxnSpPr>
          <p:spPr>
            <a:xfrm>
              <a:off x="3270" y="5692"/>
              <a:ext cx="3267" cy="243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48" name="组合 47"/>
          <p:cNvGrpSpPr/>
          <p:nvPr/>
        </p:nvGrpSpPr>
        <p:grpSpPr>
          <a:xfrm>
            <a:off x="2076450" y="1989455"/>
            <a:ext cx="2106930" cy="3228975"/>
            <a:chOff x="3270" y="3133"/>
            <a:chExt cx="3318" cy="5085"/>
          </a:xfrm>
        </p:grpSpPr>
        <p:cxnSp>
          <p:nvCxnSpPr>
            <p:cNvPr id="40" name="直接箭头连接符 39"/>
            <p:cNvCxnSpPr>
              <a:stCxn id="8" idx="6"/>
            </p:cNvCxnSpPr>
            <p:nvPr/>
          </p:nvCxnSpPr>
          <p:spPr>
            <a:xfrm flipV="1">
              <a:off x="3270" y="3133"/>
              <a:ext cx="3267" cy="47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a:stCxn id="8" idx="6"/>
              <a:endCxn id="13" idx="2"/>
            </p:cNvCxnSpPr>
            <p:nvPr/>
          </p:nvCxnSpPr>
          <p:spPr>
            <a:xfrm flipV="1">
              <a:off x="3270" y="4811"/>
              <a:ext cx="3318" cy="303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8" idx="6"/>
              <a:endCxn id="14" idx="2"/>
            </p:cNvCxnSpPr>
            <p:nvPr/>
          </p:nvCxnSpPr>
          <p:spPr>
            <a:xfrm flipV="1">
              <a:off x="3270" y="6515"/>
              <a:ext cx="3318" cy="133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5" name="直接箭头连接符 44"/>
            <p:cNvCxnSpPr>
              <a:stCxn id="8" idx="6"/>
              <a:endCxn id="15" idx="2"/>
            </p:cNvCxnSpPr>
            <p:nvPr/>
          </p:nvCxnSpPr>
          <p:spPr>
            <a:xfrm>
              <a:off x="3270" y="7850"/>
              <a:ext cx="3319" cy="36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54" name="组合 53"/>
          <p:cNvGrpSpPr/>
          <p:nvPr/>
        </p:nvGrpSpPr>
        <p:grpSpPr>
          <a:xfrm>
            <a:off x="5046980" y="1972945"/>
            <a:ext cx="2100580" cy="3246120"/>
            <a:chOff x="7948" y="3107"/>
            <a:chExt cx="3308" cy="5112"/>
          </a:xfrm>
        </p:grpSpPr>
        <p:cxnSp>
          <p:nvCxnSpPr>
            <p:cNvPr id="49" name="直接箭头连接符 48"/>
            <p:cNvCxnSpPr>
              <a:stCxn id="12" idx="6"/>
              <a:endCxn id="24" idx="2"/>
            </p:cNvCxnSpPr>
            <p:nvPr/>
          </p:nvCxnSpPr>
          <p:spPr>
            <a:xfrm>
              <a:off x="7948" y="3107"/>
              <a:ext cx="3308" cy="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12" idx="6"/>
              <a:endCxn id="25" idx="2"/>
            </p:cNvCxnSpPr>
            <p:nvPr/>
          </p:nvCxnSpPr>
          <p:spPr>
            <a:xfrm>
              <a:off x="7948" y="3107"/>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1" name="直接箭头连接符 50"/>
            <p:cNvCxnSpPr>
              <a:endCxn id="26" idx="2"/>
            </p:cNvCxnSpPr>
            <p:nvPr/>
          </p:nvCxnSpPr>
          <p:spPr>
            <a:xfrm>
              <a:off x="8011" y="3133"/>
              <a:ext cx="3245" cy="338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12" idx="6"/>
              <a:endCxn id="27" idx="2"/>
            </p:cNvCxnSpPr>
            <p:nvPr/>
          </p:nvCxnSpPr>
          <p:spPr>
            <a:xfrm>
              <a:off x="7948" y="3107"/>
              <a:ext cx="3309" cy="511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59" name="组合 58"/>
          <p:cNvGrpSpPr/>
          <p:nvPr/>
        </p:nvGrpSpPr>
        <p:grpSpPr>
          <a:xfrm>
            <a:off x="5046980" y="1972945"/>
            <a:ext cx="2100580" cy="3246120"/>
            <a:chOff x="7948" y="3107"/>
            <a:chExt cx="3308" cy="5112"/>
          </a:xfrm>
        </p:grpSpPr>
        <p:cxnSp>
          <p:nvCxnSpPr>
            <p:cNvPr id="55" name="直接箭头连接符 54"/>
            <p:cNvCxnSpPr>
              <a:stCxn id="13" idx="6"/>
              <a:endCxn id="24" idx="2"/>
            </p:cNvCxnSpPr>
            <p:nvPr/>
          </p:nvCxnSpPr>
          <p:spPr>
            <a:xfrm flipV="1">
              <a:off x="7948" y="3107"/>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6" name="直接箭头连接符 55"/>
            <p:cNvCxnSpPr>
              <a:stCxn id="13" idx="6"/>
            </p:cNvCxnSpPr>
            <p:nvPr/>
          </p:nvCxnSpPr>
          <p:spPr>
            <a:xfrm>
              <a:off x="7948" y="4811"/>
              <a:ext cx="3238" cy="23"/>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7" name="直接箭头连接符 56"/>
            <p:cNvCxnSpPr>
              <a:stCxn id="13" idx="6"/>
              <a:endCxn id="26" idx="2"/>
            </p:cNvCxnSpPr>
            <p:nvPr/>
          </p:nvCxnSpPr>
          <p:spPr>
            <a:xfrm>
              <a:off x="7948" y="4811"/>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8" name="直接箭头连接符 57"/>
            <p:cNvCxnSpPr>
              <a:stCxn id="13" idx="6"/>
              <a:endCxn id="27" idx="2"/>
            </p:cNvCxnSpPr>
            <p:nvPr/>
          </p:nvCxnSpPr>
          <p:spPr>
            <a:xfrm>
              <a:off x="7948" y="4811"/>
              <a:ext cx="3309"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65" name="组合 64"/>
          <p:cNvGrpSpPr/>
          <p:nvPr/>
        </p:nvGrpSpPr>
        <p:grpSpPr>
          <a:xfrm>
            <a:off x="5014595" y="1972945"/>
            <a:ext cx="2132965" cy="3246120"/>
            <a:chOff x="7897" y="3107"/>
            <a:chExt cx="3359" cy="5112"/>
          </a:xfrm>
        </p:grpSpPr>
        <p:cxnSp>
          <p:nvCxnSpPr>
            <p:cNvPr id="60" name="直接箭头连接符 59"/>
            <p:cNvCxnSpPr>
              <a:stCxn id="14" idx="6"/>
              <a:endCxn id="24" idx="2"/>
            </p:cNvCxnSpPr>
            <p:nvPr/>
          </p:nvCxnSpPr>
          <p:spPr>
            <a:xfrm flipV="1">
              <a:off x="7948" y="3107"/>
              <a:ext cx="3308"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1" name="直接箭头连接符 60"/>
            <p:cNvCxnSpPr/>
            <p:nvPr/>
          </p:nvCxnSpPr>
          <p:spPr>
            <a:xfrm flipV="1">
              <a:off x="7897" y="4834"/>
              <a:ext cx="3289" cy="1701"/>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2" name="直接箭头连接符 61"/>
            <p:cNvCxnSpPr>
              <a:endCxn id="26" idx="2"/>
            </p:cNvCxnSpPr>
            <p:nvPr/>
          </p:nvCxnSpPr>
          <p:spPr>
            <a:xfrm flipV="1">
              <a:off x="7897" y="6515"/>
              <a:ext cx="3359" cy="2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14" idx="6"/>
              <a:endCxn id="27" idx="2"/>
            </p:cNvCxnSpPr>
            <p:nvPr/>
          </p:nvCxnSpPr>
          <p:spPr>
            <a:xfrm>
              <a:off x="7948" y="6515"/>
              <a:ext cx="3309"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70" name="组合 69"/>
          <p:cNvGrpSpPr/>
          <p:nvPr/>
        </p:nvGrpSpPr>
        <p:grpSpPr>
          <a:xfrm>
            <a:off x="5014595" y="1989455"/>
            <a:ext cx="2160270" cy="3239770"/>
            <a:chOff x="7897" y="3133"/>
            <a:chExt cx="3402" cy="5102"/>
          </a:xfrm>
        </p:grpSpPr>
        <p:cxnSp>
          <p:nvCxnSpPr>
            <p:cNvPr id="66" name="直接箭头连接符 65"/>
            <p:cNvCxnSpPr>
              <a:stCxn id="15" idx="6"/>
            </p:cNvCxnSpPr>
            <p:nvPr/>
          </p:nvCxnSpPr>
          <p:spPr>
            <a:xfrm flipV="1">
              <a:off x="7949" y="3133"/>
              <a:ext cx="3350" cy="5086"/>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15" idx="6"/>
              <a:endCxn id="25" idx="2"/>
            </p:cNvCxnSpPr>
            <p:nvPr/>
          </p:nvCxnSpPr>
          <p:spPr>
            <a:xfrm flipV="1">
              <a:off x="7949" y="4811"/>
              <a:ext cx="3307"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8" name="直接箭头连接符 67"/>
            <p:cNvCxnSpPr>
              <a:stCxn id="15" idx="6"/>
              <a:endCxn id="26" idx="2"/>
            </p:cNvCxnSpPr>
            <p:nvPr/>
          </p:nvCxnSpPr>
          <p:spPr>
            <a:xfrm flipV="1">
              <a:off x="7949" y="6515"/>
              <a:ext cx="3307"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9" name="直接箭头连接符 68"/>
            <p:cNvCxnSpPr>
              <a:endCxn id="27" idx="2"/>
            </p:cNvCxnSpPr>
            <p:nvPr/>
          </p:nvCxnSpPr>
          <p:spPr>
            <a:xfrm flipV="1">
              <a:off x="7897" y="8219"/>
              <a:ext cx="3360" cy="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cxnSp>
        <p:nvCxnSpPr>
          <p:cNvPr id="71" name="直接箭头连接符 70"/>
          <p:cNvCxnSpPr>
            <a:stCxn id="24" idx="6"/>
            <a:endCxn id="30" idx="2"/>
          </p:cNvCxnSpPr>
          <p:nvPr/>
        </p:nvCxnSpPr>
        <p:spPr>
          <a:xfrm>
            <a:off x="8011160" y="1972945"/>
            <a:ext cx="2291080" cy="98361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2" name="直接箭头连接符 71"/>
          <p:cNvCxnSpPr>
            <a:stCxn id="25" idx="6"/>
            <a:endCxn id="30" idx="2"/>
          </p:cNvCxnSpPr>
          <p:nvPr/>
        </p:nvCxnSpPr>
        <p:spPr>
          <a:xfrm flipV="1">
            <a:off x="8011160" y="2956560"/>
            <a:ext cx="2291080" cy="9842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3" name="直接箭头连接符 72"/>
          <p:cNvCxnSpPr>
            <a:stCxn id="26" idx="6"/>
            <a:endCxn id="30" idx="2"/>
          </p:cNvCxnSpPr>
          <p:nvPr/>
        </p:nvCxnSpPr>
        <p:spPr>
          <a:xfrm flipV="1">
            <a:off x="8011160" y="2956560"/>
            <a:ext cx="2291080" cy="118046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4" name="直接箭头连接符 73"/>
          <p:cNvCxnSpPr>
            <a:stCxn id="27" idx="6"/>
            <a:endCxn id="30" idx="2"/>
          </p:cNvCxnSpPr>
          <p:nvPr/>
        </p:nvCxnSpPr>
        <p:spPr>
          <a:xfrm flipV="1">
            <a:off x="8011795" y="2956560"/>
            <a:ext cx="2290445" cy="226250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sp>
        <p:nvSpPr>
          <p:cNvPr id="75" name="圆角矩形 74"/>
          <p:cNvSpPr/>
          <p:nvPr/>
        </p:nvSpPr>
        <p:spPr>
          <a:xfrm>
            <a:off x="809625" y="5716905"/>
            <a:ext cx="1679575"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rgbClr val="FF0000"/>
                </a:solidFill>
              </a:rPr>
              <a:t>Input Layer</a:t>
            </a:r>
            <a:endParaRPr lang="en-US" altLang="zh-CN" b="1">
              <a:solidFill>
                <a:srgbClr val="FF0000"/>
              </a:solidFill>
            </a:endParaRPr>
          </a:p>
        </p:txBody>
      </p:sp>
      <p:sp>
        <p:nvSpPr>
          <p:cNvPr id="76" name="圆角矩形 75"/>
          <p:cNvSpPr/>
          <p:nvPr/>
        </p:nvSpPr>
        <p:spPr>
          <a:xfrm>
            <a:off x="3669665" y="607250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1">
                    <a:lumMod val="75000"/>
                  </a:schemeClr>
                </a:solidFill>
              </a:rPr>
              <a:t>Hidden Layer1</a:t>
            </a:r>
            <a:endParaRPr lang="en-US" altLang="zh-CN" b="1">
              <a:solidFill>
                <a:schemeClr val="accent1">
                  <a:lumMod val="75000"/>
                </a:schemeClr>
              </a:solidFill>
            </a:endParaRPr>
          </a:p>
        </p:txBody>
      </p:sp>
      <p:sp>
        <p:nvSpPr>
          <p:cNvPr id="77" name="圆角矩形 76"/>
          <p:cNvSpPr/>
          <p:nvPr/>
        </p:nvSpPr>
        <p:spPr>
          <a:xfrm>
            <a:off x="6633210" y="607250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1">
                    <a:lumMod val="75000"/>
                  </a:schemeClr>
                </a:solidFill>
              </a:rPr>
              <a:t>Hidden Layer2</a:t>
            </a:r>
            <a:endParaRPr lang="en-US" altLang="zh-CN" b="1">
              <a:solidFill>
                <a:schemeClr val="accent1">
                  <a:lumMod val="75000"/>
                </a:schemeClr>
              </a:solidFill>
            </a:endParaRPr>
          </a:p>
        </p:txBody>
      </p:sp>
      <p:sp>
        <p:nvSpPr>
          <p:cNvPr id="78" name="圆角矩形 77"/>
          <p:cNvSpPr/>
          <p:nvPr/>
        </p:nvSpPr>
        <p:spPr>
          <a:xfrm>
            <a:off x="9787890" y="549592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6">
                    <a:lumMod val="75000"/>
                  </a:schemeClr>
                </a:solidFill>
              </a:rPr>
              <a:t>Output Layer</a:t>
            </a:r>
            <a:endParaRPr lang="en-US" altLang="zh-CN" b="1">
              <a:solidFill>
                <a:schemeClr val="accent6">
                  <a:lumMod val="75000"/>
                </a:schemeClr>
              </a:solidFill>
            </a:endParaRPr>
          </a:p>
        </p:txBody>
      </p:sp>
      <p:sp>
        <p:nvSpPr>
          <p:cNvPr id="20" name="椭圆 19"/>
          <p:cNvSpPr/>
          <p:nvPr/>
        </p:nvSpPr>
        <p:spPr>
          <a:xfrm>
            <a:off x="10302240" y="3832225"/>
            <a:ext cx="863600" cy="720090"/>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y</a:t>
            </a:r>
            <a:r>
              <a:rPr lang="en-US" altLang="zh-CN" baseline="-25000"/>
              <a:t>m</a:t>
            </a:r>
            <a:endParaRPr lang="en-US" altLang="zh-CN" baseline="-25000"/>
          </a:p>
        </p:txBody>
      </p:sp>
      <p:cxnSp>
        <p:nvCxnSpPr>
          <p:cNvPr id="21" name="直接箭头连接符 20"/>
          <p:cNvCxnSpPr>
            <a:stCxn id="24" idx="6"/>
            <a:endCxn id="20" idx="2"/>
          </p:cNvCxnSpPr>
          <p:nvPr/>
        </p:nvCxnSpPr>
        <p:spPr>
          <a:xfrm>
            <a:off x="8011160" y="1972945"/>
            <a:ext cx="2291080" cy="221932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25" idx="6"/>
            <a:endCxn id="20" idx="2"/>
          </p:cNvCxnSpPr>
          <p:nvPr/>
        </p:nvCxnSpPr>
        <p:spPr>
          <a:xfrm>
            <a:off x="8011160" y="3054985"/>
            <a:ext cx="2291080" cy="113728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2" name="直接箭头连接符 41"/>
          <p:cNvCxnSpPr>
            <a:stCxn id="26" idx="6"/>
            <a:endCxn id="20" idx="2"/>
          </p:cNvCxnSpPr>
          <p:nvPr/>
        </p:nvCxnSpPr>
        <p:spPr>
          <a:xfrm>
            <a:off x="8011160" y="4137025"/>
            <a:ext cx="2291080" cy="5524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3" name="直接箭头连接符 42"/>
          <p:cNvCxnSpPr>
            <a:stCxn id="27" idx="6"/>
            <a:endCxn id="20" idx="2"/>
          </p:cNvCxnSpPr>
          <p:nvPr/>
        </p:nvCxnSpPr>
        <p:spPr>
          <a:xfrm flipV="1">
            <a:off x="8011795" y="4192270"/>
            <a:ext cx="2290445" cy="102679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神经网络之深度神经网络</a:t>
            </a:r>
            <a:endParaRPr lang="zh-CN" altLang="en-US" dirty="0"/>
          </a:p>
        </p:txBody>
      </p:sp>
      <p:sp>
        <p:nvSpPr>
          <p:cNvPr id="2" name="内容占位符 1"/>
          <p:cNvSpPr>
            <a:spLocks noGrp="1"/>
          </p:cNvSpPr>
          <p:nvPr>
            <p:ph idx="13"/>
          </p:nvPr>
        </p:nvSpPr>
        <p:spPr>
          <a:xfrm>
            <a:off x="506095" y="1014730"/>
            <a:ext cx="11178540" cy="5001895"/>
          </a:xfrm>
        </p:spPr>
        <p:txBody>
          <a:bodyPr/>
          <a:lstStyle/>
          <a:p>
            <a:r>
              <a:rPr lang="zh-CN" altLang="en-US" dirty="0"/>
              <a:t>增多中间层</a:t>
            </a:r>
            <a:r>
              <a:rPr lang="en-US" altLang="zh-CN" dirty="0"/>
              <a:t>(</a:t>
            </a:r>
            <a:r>
              <a:rPr lang="zh-CN" altLang="en-US" dirty="0"/>
              <a:t>隐层</a:t>
            </a:r>
            <a:r>
              <a:rPr lang="en-US" altLang="zh-CN" dirty="0"/>
              <a:t>)</a:t>
            </a:r>
            <a:r>
              <a:rPr lang="zh-CN" altLang="en-US" dirty="0"/>
              <a:t>的神经网络就叫做深度神经网络</a:t>
            </a:r>
            <a:r>
              <a:rPr lang="en-US" altLang="zh-CN" dirty="0"/>
              <a:t>(DNN)</a:t>
            </a:r>
            <a:r>
              <a:rPr lang="zh-CN" altLang="en-US" dirty="0"/>
              <a:t>；可以认为深度学习是神经网络的一个发展</a:t>
            </a:r>
            <a:endParaRPr lang="zh-CN" altLang="en-US" dirty="0"/>
          </a:p>
        </p:txBody>
      </p:sp>
      <p:pic>
        <p:nvPicPr>
          <p:cNvPr id="4" name="图片 3"/>
          <p:cNvPicPr>
            <a:picLocks noChangeAspect="1"/>
          </p:cNvPicPr>
          <p:nvPr/>
        </p:nvPicPr>
        <p:blipFill>
          <a:blip r:embed="rId1"/>
          <a:stretch>
            <a:fillRect/>
          </a:stretch>
        </p:blipFill>
        <p:spPr>
          <a:xfrm>
            <a:off x="1625600" y="2384425"/>
            <a:ext cx="8994775" cy="41592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811530" y="1116330"/>
            <a:ext cx="10657840" cy="5163185"/>
          </a:xfrm>
        </p:spPr>
        <p:txBody>
          <a:bodyPr>
            <a:normAutofit/>
          </a:bodyPr>
          <a:lstStyle/>
          <a:p>
            <a:pPr>
              <a:lnSpc>
                <a:spcPct val="150000"/>
              </a:lnSpc>
            </a:pPr>
            <a:r>
              <a:rPr lang="zh-CN" altLang="en-US" sz="2400" dirty="0">
                <a:solidFill>
                  <a:schemeClr val="tx1"/>
                </a:solidFill>
              </a:rPr>
              <a:t>对线性分类器的</a:t>
            </a:r>
            <a:r>
              <a:rPr lang="zh-CN" altLang="en-US" sz="2400" b="1" dirty="0">
                <a:solidFill>
                  <a:srgbClr val="FF0000"/>
                </a:solidFill>
              </a:rPr>
              <a:t>与</a:t>
            </a:r>
            <a:r>
              <a:rPr lang="zh-CN" altLang="en-US" sz="2400" dirty="0">
                <a:solidFill>
                  <a:schemeClr val="tx1"/>
                </a:solidFill>
              </a:rPr>
              <a:t>和</a:t>
            </a:r>
            <a:r>
              <a:rPr lang="zh-CN" altLang="en-US" sz="2400" b="1" dirty="0">
                <a:solidFill>
                  <a:srgbClr val="FF0000"/>
                </a:solidFill>
              </a:rPr>
              <a:t>或</a:t>
            </a:r>
            <a:r>
              <a:rPr lang="zh-CN" altLang="en-US" sz="2400" dirty="0">
                <a:solidFill>
                  <a:schemeClr val="tx1"/>
                </a:solidFill>
              </a:rPr>
              <a:t>的组合可以完成非线性可分的问题；即通过</a:t>
            </a:r>
            <a:r>
              <a:rPr lang="zh-CN" altLang="en-US" sz="2400" dirty="0">
                <a:solidFill>
                  <a:srgbClr val="FF0000"/>
                </a:solidFill>
              </a:rPr>
              <a:t>多层的</a:t>
            </a:r>
            <a:r>
              <a:rPr lang="zh-CN" altLang="en-US" sz="2400" dirty="0">
                <a:solidFill>
                  <a:schemeClr val="tx1"/>
                </a:solidFill>
              </a:rPr>
              <a:t>神经网络中加入</a:t>
            </a:r>
            <a:r>
              <a:rPr lang="zh-CN" altLang="en-US" sz="2400" dirty="0">
                <a:solidFill>
                  <a:srgbClr val="FF0000"/>
                </a:solidFill>
              </a:rPr>
              <a:t>激活函数</a:t>
            </a:r>
            <a:r>
              <a:rPr lang="zh-CN" altLang="en-US" sz="2400" dirty="0">
                <a:solidFill>
                  <a:schemeClr val="tx1"/>
                </a:solidFill>
              </a:rPr>
              <a:t>的方式</a:t>
            </a:r>
            <a:r>
              <a:rPr lang="zh-CN" altLang="en-US" sz="2400" dirty="0">
                <a:solidFill>
                  <a:srgbClr val="FF0000"/>
                </a:solidFill>
              </a:rPr>
              <a:t>可以解决非线性</a:t>
            </a:r>
            <a:r>
              <a:rPr lang="zh-CN" altLang="en-US" sz="2400" dirty="0">
                <a:solidFill>
                  <a:schemeClr val="tx1"/>
                </a:solidFill>
              </a:rPr>
              <a:t>可分的问题。</a:t>
            </a:r>
            <a:endParaRPr lang="en-US" altLang="zh-CN" sz="2400" dirty="0">
              <a:solidFill>
                <a:schemeClr val="tx1"/>
              </a:solidFill>
            </a:endParaRPr>
          </a:p>
        </p:txBody>
      </p:sp>
      <p:sp>
        <p:nvSpPr>
          <p:cNvPr id="3" name="标题 2"/>
          <p:cNvSpPr>
            <a:spLocks noGrp="1"/>
          </p:cNvSpPr>
          <p:nvPr>
            <p:ph type="title"/>
          </p:nvPr>
        </p:nvSpPr>
        <p:spPr/>
        <p:txBody>
          <a:bodyPr/>
          <a:lstStyle/>
          <a:p>
            <a:r>
              <a:rPr lang="zh-CN" altLang="en-US" dirty="0"/>
              <a:t>神经网络之非线性可分</a:t>
            </a:r>
            <a:endParaRPr lang="zh-CN" altLang="en-US" dirty="0"/>
          </a:p>
        </p:txBody>
      </p:sp>
      <p:pic>
        <p:nvPicPr>
          <p:cNvPr id="2" name="图片 1"/>
          <p:cNvPicPr>
            <a:picLocks noChangeAspect="1"/>
          </p:cNvPicPr>
          <p:nvPr/>
        </p:nvPicPr>
        <p:blipFill>
          <a:blip r:embed="rId1"/>
          <a:stretch>
            <a:fillRect/>
          </a:stretch>
        </p:blipFill>
        <p:spPr>
          <a:xfrm>
            <a:off x="2942590" y="2607310"/>
            <a:ext cx="5876925" cy="378206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a:t>
            </a:r>
            <a:endParaRPr lang="zh-CN" altLang="en-US" dirty="0"/>
          </a:p>
        </p:txBody>
      </p:sp>
      <p:pic>
        <p:nvPicPr>
          <p:cNvPr id="6" name="图片 5"/>
          <p:cNvPicPr>
            <a:picLocks noChangeAspect="1"/>
          </p:cNvPicPr>
          <p:nvPr/>
        </p:nvPicPr>
        <p:blipFill>
          <a:blip r:embed="rId1"/>
          <a:stretch>
            <a:fillRect/>
          </a:stretch>
        </p:blipFill>
        <p:spPr>
          <a:xfrm>
            <a:off x="965200" y="1014730"/>
            <a:ext cx="10462895" cy="531431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213735" y="343535"/>
            <a:ext cx="4813300" cy="344805"/>
          </a:xfrm>
        </p:spPr>
        <p:txBody>
          <a:bodyPr>
            <a:normAutofit fontScale="90000"/>
          </a:bodyPr>
          <a:p>
            <a:r>
              <a:rPr lang="zh-CN" altLang="en-US" dirty="0"/>
              <a:t>案例一：深度学习检测皮肤</a:t>
            </a:r>
            <a:r>
              <a:rPr lang="zh-CN" altLang="en-US" dirty="0" smtClean="0"/>
              <a:t>癌  </a:t>
            </a:r>
            <a:r>
              <a:rPr lang="zh-CN" altLang="en-US" dirty="0" smtClean="0">
                <a:solidFill>
                  <a:srgbClr val="FF0000"/>
                </a:solidFill>
              </a:rPr>
              <a:t>★</a:t>
            </a:r>
            <a:endParaRPr lang="zh-CN" altLang="en-US" dirty="0">
              <a:solidFill>
                <a:srgbClr val="FF0000"/>
              </a:solidFill>
            </a:endParaRPr>
          </a:p>
        </p:txBody>
      </p:sp>
      <p:pic>
        <p:nvPicPr>
          <p:cNvPr id="4098" name="Picture 2" descr="E:\Uda\20190315Uda VIP宣讲课\智联直播课素材\2.jpg"/>
          <p:cNvPicPr>
            <a:picLocks noChangeAspect="1" noChangeArrowheads="1"/>
          </p:cNvPicPr>
          <p:nvPr/>
        </p:nvPicPr>
        <p:blipFill>
          <a:blip r:embed="rId1"/>
          <a:srcRect/>
          <a:stretch>
            <a:fillRect/>
          </a:stretch>
        </p:blipFill>
        <p:spPr bwMode="auto">
          <a:xfrm>
            <a:off x="2447925" y="943610"/>
            <a:ext cx="6824980" cy="4474210"/>
          </a:xfrm>
          <a:prstGeom prst="rect">
            <a:avLst/>
          </a:prstGeom>
          <a:noFill/>
        </p:spPr>
      </p:pic>
      <p:sp>
        <p:nvSpPr>
          <p:cNvPr id="7" name="标题 5"/>
          <p:cNvSpPr>
            <a:spLocks noGrp="1"/>
          </p:cNvSpPr>
          <p:nvPr/>
        </p:nvSpPr>
        <p:spPr>
          <a:xfrm>
            <a:off x="3213735" y="5611495"/>
            <a:ext cx="6294120" cy="34480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b="0" dirty="0">
                <a:solidFill>
                  <a:schemeClr val="tx1"/>
                </a:solidFill>
                <a:latin typeface="微软雅黑" panose="020B0503020204020204" pitchFamily="34" charset="-122"/>
                <a:ea typeface="微软雅黑" panose="020B0503020204020204" pitchFamily="34" charset="-122"/>
              </a:rPr>
              <a:t>根据图像，你能说出决定病变是良性还是恶性病变的特征吗？</a:t>
            </a:r>
            <a:endParaRPr lang="zh-CN" altLang="en-US"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811530" y="1116330"/>
            <a:ext cx="10657840" cy="5491480"/>
          </a:xfrm>
        </p:spPr>
        <p:txBody>
          <a:bodyPr>
            <a:normAutofit lnSpcReduction="20000"/>
          </a:bodyPr>
          <a:lstStyle/>
          <a:p>
            <a:pPr>
              <a:lnSpc>
                <a:spcPct val="150000"/>
              </a:lnSpc>
            </a:pPr>
            <a:r>
              <a:rPr lang="en-US" altLang="zh-CN" sz="2400" dirty="0">
                <a:solidFill>
                  <a:schemeClr val="tx1"/>
                </a:solidFill>
              </a:rPr>
              <a:t> </a:t>
            </a:r>
            <a:r>
              <a:rPr lang="zh-CN" altLang="en-US" sz="2400" dirty="0">
                <a:solidFill>
                  <a:schemeClr val="tx1"/>
                </a:solidFill>
              </a:rPr>
              <a:t>理论上来讲，单隐层的神经网络可以逼近任何连续函数（只要隐层的神经元个数足够的多</a:t>
            </a:r>
            <a:r>
              <a:rPr lang="en-US" altLang="zh-CN" sz="2400" dirty="0">
                <a:solidFill>
                  <a:schemeClr val="tx1"/>
                </a:solidFill>
              </a:rPr>
              <a:t>&lt;</a:t>
            </a:r>
            <a:r>
              <a:rPr lang="zh-CN" altLang="en-US" sz="2400" dirty="0">
                <a:solidFill>
                  <a:schemeClr val="tx1"/>
                </a:solidFill>
              </a:rPr>
              <a:t>一个神经元将数据集分为两类</a:t>
            </a:r>
            <a:r>
              <a:rPr lang="en-US" altLang="zh-CN" sz="2400" dirty="0">
                <a:solidFill>
                  <a:schemeClr val="tx1"/>
                </a:solidFill>
              </a:rPr>
              <a:t>&gt;</a:t>
            </a:r>
            <a:r>
              <a:rPr lang="zh-CN" altLang="en-US" sz="2400" dirty="0">
                <a:solidFill>
                  <a:schemeClr val="tx1"/>
                </a:solidFill>
              </a:rPr>
              <a:t>）</a:t>
            </a:r>
            <a:endParaRPr lang="zh-CN" altLang="en-US" sz="2400" dirty="0">
              <a:solidFill>
                <a:schemeClr val="tx1"/>
              </a:solidFill>
            </a:endParaRPr>
          </a:p>
          <a:p>
            <a:pPr>
              <a:lnSpc>
                <a:spcPct val="150000"/>
              </a:lnSpc>
            </a:pPr>
            <a:r>
              <a:rPr lang="zh-CN" altLang="en-US" sz="2400" dirty="0">
                <a:solidFill>
                  <a:schemeClr val="tx1"/>
                </a:solidFill>
              </a:rPr>
              <a:t> 虽然从数学表达上来讲，效果一样，但是在网络工程效果中，</a:t>
            </a:r>
            <a:r>
              <a:rPr lang="zh-CN" altLang="en-US" sz="2400" dirty="0">
                <a:solidFill>
                  <a:srgbClr val="FF0000"/>
                </a:solidFill>
              </a:rPr>
              <a:t>多隐层的神经网络效果要比单隐层的神经网络效果好</a:t>
            </a:r>
            <a:endParaRPr lang="zh-CN" altLang="en-US" sz="2400" dirty="0">
              <a:solidFill>
                <a:srgbClr val="FF0000"/>
              </a:solidFill>
            </a:endParaRPr>
          </a:p>
          <a:p>
            <a:pPr>
              <a:lnSpc>
                <a:spcPct val="150000"/>
              </a:lnSpc>
            </a:pPr>
            <a:r>
              <a:rPr lang="zh-CN" altLang="en-US" sz="2400" dirty="0">
                <a:solidFill>
                  <a:schemeClr val="tx1"/>
                </a:solidFill>
              </a:rPr>
              <a:t> 对于一些分类的问题来讲，三层的神经网络效果优于两层的神经网络，但是如果把层次不断增加</a:t>
            </a:r>
            <a:r>
              <a:rPr lang="en-US" altLang="zh-CN" sz="2400" dirty="0">
                <a:solidFill>
                  <a:schemeClr val="tx1"/>
                </a:solidFill>
              </a:rPr>
              <a:t>(4,5,6,7....)</a:t>
            </a:r>
            <a:r>
              <a:rPr lang="zh-CN" altLang="en-US" sz="2400" dirty="0">
                <a:solidFill>
                  <a:schemeClr val="tx1"/>
                </a:solidFill>
              </a:rPr>
              <a:t>，对于最终的效果不会产生太大的变化</a:t>
            </a:r>
            <a:endParaRPr lang="zh-CN" altLang="en-US" sz="2400" dirty="0">
              <a:solidFill>
                <a:schemeClr val="tx1"/>
              </a:solidFill>
            </a:endParaRPr>
          </a:p>
          <a:p>
            <a:pPr>
              <a:lnSpc>
                <a:spcPct val="150000"/>
              </a:lnSpc>
            </a:pPr>
            <a:r>
              <a:rPr lang="en-US" altLang="zh-CN" sz="2400" dirty="0">
                <a:solidFill>
                  <a:schemeClr val="tx1"/>
                </a:solidFill>
              </a:rPr>
              <a:t> </a:t>
            </a:r>
            <a:r>
              <a:rPr lang="zh-CN" altLang="en-US" sz="2400" dirty="0">
                <a:solidFill>
                  <a:schemeClr val="tx1"/>
                </a:solidFill>
              </a:rPr>
              <a:t>提升隐层层数或者神经元个数，</a:t>
            </a:r>
            <a:r>
              <a:rPr lang="zh-CN" altLang="en-US" sz="2400" dirty="0">
                <a:solidFill>
                  <a:srgbClr val="C00000"/>
                </a:solidFill>
              </a:rPr>
              <a:t>神经网络的</a:t>
            </a:r>
            <a:r>
              <a:rPr lang="en-US" altLang="zh-CN" sz="2400" dirty="0">
                <a:solidFill>
                  <a:srgbClr val="C00000"/>
                </a:solidFill>
              </a:rPr>
              <a:t>“</a:t>
            </a:r>
            <a:r>
              <a:rPr lang="zh-CN" altLang="en-US" sz="2400" dirty="0">
                <a:solidFill>
                  <a:srgbClr val="C00000"/>
                </a:solidFill>
              </a:rPr>
              <a:t>容量</a:t>
            </a:r>
            <a:r>
              <a:rPr lang="en-US" altLang="zh-CN" sz="2400" dirty="0">
                <a:solidFill>
                  <a:srgbClr val="C00000"/>
                </a:solidFill>
              </a:rPr>
              <a:t>”</a:t>
            </a:r>
            <a:r>
              <a:rPr lang="zh-CN" altLang="en-US" sz="2400" dirty="0">
                <a:solidFill>
                  <a:srgbClr val="C00000"/>
                </a:solidFill>
              </a:rPr>
              <a:t>会变大，</a:t>
            </a:r>
            <a:r>
              <a:rPr lang="zh-CN" altLang="en-US" sz="2400" dirty="0">
                <a:solidFill>
                  <a:schemeClr val="tx1"/>
                </a:solidFill>
              </a:rPr>
              <a:t>那么空间表达能力会变强</a:t>
            </a:r>
            <a:r>
              <a:rPr lang="zh-CN" altLang="en-US" sz="2400" dirty="0">
                <a:solidFill>
                  <a:srgbClr val="C00000"/>
                </a:solidFill>
              </a:rPr>
              <a:t>（模型的拟合能力变强），</a:t>
            </a:r>
            <a:r>
              <a:rPr lang="zh-CN" altLang="en-US" sz="2400" dirty="0">
                <a:solidFill>
                  <a:schemeClr val="tx1"/>
                </a:solidFill>
              </a:rPr>
              <a:t>从而有可能</a:t>
            </a:r>
            <a:r>
              <a:rPr lang="zh-CN" altLang="en-US" sz="2400" dirty="0">
                <a:solidFill>
                  <a:srgbClr val="FF0000"/>
                </a:solidFill>
              </a:rPr>
              <a:t>导致过拟合</a:t>
            </a:r>
            <a:r>
              <a:rPr lang="zh-CN" altLang="en-US" sz="2400" dirty="0">
                <a:solidFill>
                  <a:schemeClr val="tx1"/>
                </a:solidFill>
              </a:rPr>
              <a:t>的问题</a:t>
            </a:r>
            <a:endParaRPr lang="zh-CN" altLang="en-US" sz="2400" dirty="0">
              <a:solidFill>
                <a:schemeClr val="tx1"/>
              </a:solidFill>
            </a:endParaRPr>
          </a:p>
          <a:p>
            <a:pPr>
              <a:lnSpc>
                <a:spcPct val="150000"/>
              </a:lnSpc>
            </a:pPr>
            <a:r>
              <a:rPr lang="zh-CN" altLang="en-US" sz="2400" dirty="0">
                <a:solidFill>
                  <a:schemeClr val="tx1"/>
                </a:solidFill>
              </a:rPr>
              <a:t> 对于视频</a:t>
            </a:r>
            <a:r>
              <a:rPr lang="en-US" altLang="zh-CN" sz="2400" dirty="0">
                <a:solidFill>
                  <a:schemeClr val="tx1"/>
                </a:solidFill>
              </a:rPr>
              <a:t>/</a:t>
            </a:r>
            <a:r>
              <a:rPr lang="zh-CN" altLang="en-US" sz="2400" dirty="0">
                <a:solidFill>
                  <a:schemeClr val="tx1"/>
                </a:solidFill>
              </a:rPr>
              <a:t>图片识别</a:t>
            </a:r>
            <a:r>
              <a:rPr lang="en-US" altLang="zh-CN" sz="2400" dirty="0">
                <a:solidFill>
                  <a:schemeClr val="tx1"/>
                </a:solidFill>
              </a:rPr>
              <a:t>/</a:t>
            </a:r>
            <a:r>
              <a:rPr lang="zh-CN" altLang="en-US" sz="2400" dirty="0">
                <a:solidFill>
                  <a:schemeClr val="tx1"/>
                </a:solidFill>
              </a:rPr>
              <a:t>文本</a:t>
            </a:r>
            <a:r>
              <a:rPr lang="en-US" altLang="zh-CN" sz="2400" dirty="0">
                <a:solidFill>
                  <a:schemeClr val="tx1"/>
                </a:solidFill>
              </a:rPr>
              <a:t>/</a:t>
            </a:r>
            <a:r>
              <a:rPr lang="zh-CN" altLang="en-US" sz="2400" dirty="0">
                <a:solidFill>
                  <a:schemeClr val="tx1"/>
                </a:solidFill>
              </a:rPr>
              <a:t>语音 等问题，传统的神经网络</a:t>
            </a:r>
            <a:r>
              <a:rPr lang="en-US" altLang="zh-CN" sz="2400" dirty="0">
                <a:solidFill>
                  <a:schemeClr val="tx1"/>
                </a:solidFill>
              </a:rPr>
              <a:t>(</a:t>
            </a:r>
            <a:r>
              <a:rPr lang="zh-CN" altLang="en-US" sz="2400" dirty="0">
                <a:solidFill>
                  <a:schemeClr val="tx1"/>
                </a:solidFill>
              </a:rPr>
              <a:t>全连接神经网络</a:t>
            </a:r>
            <a:r>
              <a:rPr lang="en-US" altLang="zh-CN" sz="2400" dirty="0">
                <a:solidFill>
                  <a:schemeClr val="tx1"/>
                </a:solidFill>
              </a:rPr>
              <a:t>)</a:t>
            </a:r>
            <a:r>
              <a:rPr lang="zh-CN" altLang="en-US" sz="2400" dirty="0">
                <a:solidFill>
                  <a:schemeClr val="tx1"/>
                </a:solidFill>
              </a:rPr>
              <a:t>不太适合</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神经网络之过拟合</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388870" y="2637155"/>
            <a:ext cx="7729855" cy="978535"/>
          </a:xfrm>
        </p:spPr>
        <p:txBody>
          <a:bodyPr>
            <a:noAutofit/>
          </a:bodyPr>
          <a:p>
            <a:pPr marL="0" indent="0" algn="ctr">
              <a:lnSpc>
                <a:spcPct val="110000"/>
              </a:lnSpc>
              <a:buNone/>
            </a:pPr>
            <a:r>
              <a:rPr lang="zh-CN" altLang="en-US" sz="4000" b="1" dirty="0" smtClean="0">
                <a:solidFill>
                  <a:schemeClr val="tx1"/>
                </a:solidFill>
                <a:latin typeface="微软雅黑" panose="020B0503020204020204" pitchFamily="34" charset="-122"/>
                <a:ea typeface="微软雅黑" panose="020B0503020204020204" pitchFamily="34" charset="-122"/>
              </a:rPr>
              <a:t>五   反向传播神经网络</a:t>
            </a:r>
            <a:r>
              <a:rPr lang="en-US" altLang="zh-CN" sz="4000" b="1" dirty="0" smtClean="0">
                <a:solidFill>
                  <a:schemeClr val="tx1"/>
                </a:solidFill>
                <a:latin typeface="微软雅黑" panose="020B0503020204020204" pitchFamily="34" charset="-122"/>
                <a:ea typeface="微软雅黑" panose="020B0503020204020204" pitchFamily="34" charset="-122"/>
              </a:rPr>
              <a:t>-BPNN</a:t>
            </a:r>
            <a:endParaRPr lang="en-US" altLang="zh-CN" sz="4000" b="1"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745230" y="169545"/>
            <a:ext cx="4699635" cy="90170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4000" b="1" dirty="0" smtClean="0">
                <a:solidFill>
                  <a:schemeClr val="tx1"/>
                </a:solidFill>
                <a:latin typeface="微软雅黑" panose="020B0503020204020204" pitchFamily="34" charset="-122"/>
                <a:ea typeface="微软雅黑" panose="020B0503020204020204" pitchFamily="34" charset="-122"/>
              </a:rPr>
              <a:t>梯度下降</a:t>
            </a:r>
            <a:endParaRPr lang="zh-CN" altLang="en-US" sz="4000" b="1" dirty="0" smtClean="0">
              <a:solidFill>
                <a:schemeClr val="tx1"/>
              </a:solidFill>
              <a:latin typeface="微软雅黑" panose="020B0503020204020204" pitchFamily="34" charset="-122"/>
              <a:ea typeface="微软雅黑" panose="020B0503020204020204" pitchFamily="34" charset="-122"/>
            </a:endParaRPr>
          </a:p>
        </p:txBody>
      </p:sp>
      <p:sp>
        <p:nvSpPr>
          <p:cNvPr id="6" name="副标题 2"/>
          <p:cNvSpPr txBox="1"/>
          <p:nvPr/>
        </p:nvSpPr>
        <p:spPr>
          <a:xfrm>
            <a:off x="323046" y="1071508"/>
            <a:ext cx="5598782" cy="901914"/>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r>
              <a:rPr lang="zh-CN" altLang="en-US"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评判预测有多差的指标（即误差</a:t>
            </a:r>
            <a:r>
              <a:rPr lang="en-US"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error</a:t>
            </a:r>
            <a:r>
              <a:rPr lang="zh-CN" altLang="en-US"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）：较通用的指标</a:t>
            </a:r>
            <a:r>
              <a:rPr lang="en-US"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:SSE(</a:t>
            </a:r>
            <a:r>
              <a:rPr lang="zh-CN" altLang="en-US"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误差平方和</a:t>
            </a:r>
            <a:r>
              <a:rPr lang="en-US"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，公式为：</a:t>
            </a:r>
            <a:endParaRPr lang="en-US"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base"/>
            <a:endParaRPr lang="en-US"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194" name="Picture 2" descr="C:\Users\福来\Desktop\QQ截图2018022415214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474" y="1783719"/>
            <a:ext cx="3228975" cy="638175"/>
          </a:xfrm>
          <a:prstGeom prst="rect">
            <a:avLst/>
          </a:prstGeom>
          <a:noFill/>
          <a:extLst>
            <a:ext uri="{909E8E84-426E-40DD-AFC4-6F175D3DCCD1}">
              <a14:hiddenFill xmlns:a14="http://schemas.microsoft.com/office/drawing/2010/main">
                <a:solidFill>
                  <a:srgbClr val="FFFFFF"/>
                </a:solidFill>
              </a14:hiddenFill>
            </a:ext>
          </a:extLst>
        </p:spPr>
      </p:pic>
      <p:sp>
        <p:nvSpPr>
          <p:cNvPr id="7" name="副标题 2"/>
          <p:cNvSpPr txBox="1"/>
          <p:nvPr/>
        </p:nvSpPr>
        <p:spPr>
          <a:xfrm>
            <a:off x="400802" y="2421894"/>
            <a:ext cx="4928618" cy="450957"/>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r>
              <a:rPr lang="zh-CN" altLang="en-US" sz="2000" dirty="0" smtClean="0">
                <a:solidFill>
                  <a:schemeClr val="tx1"/>
                </a:solidFill>
                <a:latin typeface="微软雅黑" panose="020B0503020204020204" pitchFamily="34" charset="-122"/>
                <a:ea typeface="微软雅黑" panose="020B0503020204020204" pitchFamily="34" charset="-122"/>
              </a:rPr>
              <a:t>梯度：就是斜率或者斜度的另一个称呼。</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8195" name="Picture 3" descr="C:\Users\福来\Desktop\Gans\榕大---深度学习课件\第三章 神经网络\3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802" y="2769903"/>
            <a:ext cx="4566205" cy="3812736"/>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p:cNvSpPr txBox="1"/>
          <p:nvPr/>
        </p:nvSpPr>
        <p:spPr>
          <a:xfrm>
            <a:off x="6444343" y="1088301"/>
            <a:ext cx="4928618" cy="450957"/>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r>
              <a:rPr lang="zh-CN" altLang="en-US" sz="2000" dirty="0" smtClean="0">
                <a:solidFill>
                  <a:schemeClr val="tx1"/>
                </a:solidFill>
                <a:latin typeface="微软雅黑" panose="020B0503020204020204" pitchFamily="34" charset="-122"/>
                <a:ea typeface="微软雅黑" panose="020B0503020204020204" pitchFamily="34" charset="-122"/>
              </a:rPr>
              <a:t>下图是一个拥有</a:t>
            </a:r>
            <a:r>
              <a:rPr lang="zh-CN" altLang="en-US" sz="2000" dirty="0">
                <a:solidFill>
                  <a:schemeClr val="tx1"/>
                </a:solidFill>
                <a:latin typeface="微软雅黑" panose="020B0503020204020204" pitchFamily="34" charset="-122"/>
                <a:ea typeface="微软雅黑" panose="020B0503020204020204" pitchFamily="34" charset="-122"/>
              </a:rPr>
              <a:t>两个输入的神经网络误差示例，相应的，它有两个权重</a:t>
            </a:r>
            <a:r>
              <a:rPr lang="zh-CN" altLang="en-US" sz="2000" dirty="0" smtClean="0">
                <a:solidFill>
                  <a:schemeClr val="tx1"/>
                </a:solidFill>
                <a:latin typeface="微软雅黑" panose="020B0503020204020204" pitchFamily="34" charset="-122"/>
                <a:ea typeface="微软雅黑" panose="020B0503020204020204" pitchFamily="34" charset="-122"/>
              </a:rPr>
              <a:t>。可以看成</a:t>
            </a:r>
            <a:r>
              <a:rPr lang="zh-CN" altLang="en-US" sz="2000" dirty="0">
                <a:solidFill>
                  <a:schemeClr val="tx1"/>
                </a:solidFill>
                <a:latin typeface="微软雅黑" panose="020B0503020204020204" pitchFamily="34" charset="-122"/>
                <a:ea typeface="微软雅黑" panose="020B0503020204020204" pitchFamily="34" charset="-122"/>
              </a:rPr>
              <a:t>一个地形图，同一条线代表相同的误差，较深的线对应较大的误差</a:t>
            </a: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8196" name="Picture 4" descr="C:\Users\福来\Desktop\Gans\榕大---深度学习课件\第三章 神经网络\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343" y="2495453"/>
            <a:ext cx="4838700" cy="4162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603500" y="2387600"/>
              <a:ext cx="234950" cy="1588"/>
            </p14:xfrm>
          </p:contentPart>
        </mc:Choice>
        <mc:Fallback xmlns="">
          <p:pic>
            <p:nvPicPr>
              <p:cNvPr id="5" name="墨迹 4"/>
            </p:nvPicPr>
            <p:blipFill>
              <a:blip r:embed="rId5"/>
            </p:blipFill>
            <p:spPr>
              <a:xfrm>
                <a:off x="2603500" y="2387600"/>
                <a:ext cx="234950" cy="158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3270250" y="2336800"/>
              <a:ext cx="184150" cy="1588"/>
            </p14:xfrm>
          </p:contentPart>
        </mc:Choice>
        <mc:Fallback xmlns="">
          <p:pic>
            <p:nvPicPr>
              <p:cNvPr id="11" name="墨迹 10"/>
            </p:nvPicPr>
            <p:blipFill>
              <a:blip r:embed="rId7"/>
            </p:blipFill>
            <p:spPr>
              <a:xfrm>
                <a:off x="3270250" y="2336800"/>
                <a:ext cx="184150" cy="158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3467100" y="4889500"/>
              <a:ext cx="50800" cy="1428750"/>
            </p14:xfrm>
          </p:contentPart>
        </mc:Choice>
        <mc:Fallback xmlns="">
          <p:pic>
            <p:nvPicPr>
              <p:cNvPr id="13" name="墨迹 12"/>
            </p:nvPicPr>
            <p:blipFill>
              <a:blip r:embed="rId9"/>
            </p:blipFill>
            <p:spPr>
              <a:xfrm>
                <a:off x="3467100" y="4889500"/>
                <a:ext cx="50800" cy="14287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墨迹 13"/>
              <p14:cNvContentPartPr/>
              <p14:nvPr/>
            </p14:nvContentPartPr>
            <p14:xfrm>
              <a:off x="2641600" y="3657600"/>
              <a:ext cx="546100" cy="412750"/>
            </p14:xfrm>
          </p:contentPart>
        </mc:Choice>
        <mc:Fallback xmlns="">
          <p:pic>
            <p:nvPicPr>
              <p:cNvPr id="14" name="墨迹 13"/>
            </p:nvPicPr>
            <p:blipFill>
              <a:blip r:embed="rId11"/>
            </p:blipFill>
            <p:spPr>
              <a:xfrm>
                <a:off x="2641600" y="3657600"/>
                <a:ext cx="546100" cy="4127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2565400" y="3778250"/>
              <a:ext cx="1416050" cy="552450"/>
            </p14:xfrm>
          </p:contentPart>
        </mc:Choice>
        <mc:Fallback xmlns="">
          <p:pic>
            <p:nvPicPr>
              <p:cNvPr id="15" name="墨迹 14"/>
            </p:nvPicPr>
            <p:blipFill>
              <a:blip r:embed="rId13"/>
            </p:blipFill>
            <p:spPr>
              <a:xfrm>
                <a:off x="2565400" y="3778250"/>
                <a:ext cx="1416050" cy="5524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3359150" y="4356100"/>
              <a:ext cx="323850" cy="215900"/>
            </p14:xfrm>
          </p:contentPart>
        </mc:Choice>
        <mc:Fallback xmlns="">
          <p:pic>
            <p:nvPicPr>
              <p:cNvPr id="16" name="墨迹 15"/>
            </p:nvPicPr>
            <p:blipFill>
              <a:blip r:embed="rId15"/>
            </p:blipFill>
            <p:spPr>
              <a:xfrm>
                <a:off x="3359150" y="4356100"/>
                <a:ext cx="323850" cy="2159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3625850" y="5207000"/>
              <a:ext cx="793750" cy="476250"/>
            </p14:xfrm>
          </p:contentPart>
        </mc:Choice>
        <mc:Fallback xmlns="">
          <p:pic>
            <p:nvPicPr>
              <p:cNvPr id="17" name="墨迹 16"/>
            </p:nvPicPr>
            <p:blipFill>
              <a:blip r:embed="rId17"/>
            </p:blipFill>
            <p:spPr>
              <a:xfrm>
                <a:off x="3625850" y="5207000"/>
                <a:ext cx="793750" cy="4762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墨迹 17"/>
              <p14:cNvContentPartPr/>
              <p14:nvPr/>
            </p14:nvContentPartPr>
            <p14:xfrm>
              <a:off x="6013450" y="3803650"/>
              <a:ext cx="425450" cy="457200"/>
            </p14:xfrm>
          </p:contentPart>
        </mc:Choice>
        <mc:Fallback xmlns="">
          <p:pic>
            <p:nvPicPr>
              <p:cNvPr id="18" name="墨迹 17"/>
            </p:nvPicPr>
            <p:blipFill>
              <a:blip r:embed="rId19"/>
            </p:blipFill>
            <p:spPr>
              <a:xfrm>
                <a:off x="6013450" y="3803650"/>
                <a:ext cx="425450" cy="4572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墨迹 18"/>
              <p14:cNvContentPartPr/>
              <p14:nvPr/>
            </p14:nvContentPartPr>
            <p14:xfrm>
              <a:off x="9309100" y="6203950"/>
              <a:ext cx="387350" cy="431800"/>
            </p14:xfrm>
          </p:contentPart>
        </mc:Choice>
        <mc:Fallback xmlns="">
          <p:pic>
            <p:nvPicPr>
              <p:cNvPr id="19" name="墨迹 18"/>
            </p:nvPicPr>
            <p:blipFill>
              <a:blip r:embed="rId21"/>
            </p:blipFill>
            <p:spPr>
              <a:xfrm>
                <a:off x="9309100" y="6203950"/>
                <a:ext cx="387350" cy="4318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墨迹 19"/>
              <p14:cNvContentPartPr/>
              <p14:nvPr/>
            </p14:nvContentPartPr>
            <p14:xfrm>
              <a:off x="9645650" y="2965450"/>
              <a:ext cx="469900" cy="755650"/>
            </p14:xfrm>
          </p:contentPart>
        </mc:Choice>
        <mc:Fallback xmlns="">
          <p:pic>
            <p:nvPicPr>
              <p:cNvPr id="20" name="墨迹 19"/>
            </p:nvPicPr>
            <p:blipFill>
              <a:blip r:embed="rId23"/>
            </p:blipFill>
            <p:spPr>
              <a:xfrm>
                <a:off x="9645650" y="2965450"/>
                <a:ext cx="469900" cy="7556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9086850" y="3994150"/>
              <a:ext cx="190500" cy="95250"/>
            </p14:xfrm>
          </p:contentPart>
        </mc:Choice>
        <mc:Fallback xmlns="">
          <p:pic>
            <p:nvPicPr>
              <p:cNvPr id="21" name="墨迹 20"/>
            </p:nvPicPr>
            <p:blipFill>
              <a:blip r:embed="rId25"/>
            </p:blipFill>
            <p:spPr>
              <a:xfrm>
                <a:off x="9086850" y="3994150"/>
                <a:ext cx="190500" cy="952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墨迹 21"/>
              <p14:cNvContentPartPr/>
              <p14:nvPr/>
            </p14:nvContentPartPr>
            <p14:xfrm>
              <a:off x="10001250" y="3016250"/>
              <a:ext cx="1588" cy="6350"/>
            </p14:xfrm>
          </p:contentPart>
        </mc:Choice>
        <mc:Fallback xmlns="">
          <p:pic>
            <p:nvPicPr>
              <p:cNvPr id="22" name="墨迹 21"/>
            </p:nvPicPr>
            <p:blipFill>
              <a:blip r:embed="rId27"/>
            </p:blipFill>
            <p:spPr>
              <a:xfrm>
                <a:off x="10001250" y="3016250"/>
                <a:ext cx="1588" cy="6350"/>
              </a:xfrm>
              <a:prstGeom prst="rect"/>
            </p:spPr>
          </p:pic>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txBox="1"/>
          <p:nvPr/>
        </p:nvSpPr>
        <p:spPr>
          <a:xfrm>
            <a:off x="3352800" y="1877695"/>
            <a:ext cx="5483860" cy="60071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b="1" dirty="0" smtClean="0">
                <a:solidFill>
                  <a:schemeClr val="tx2"/>
                </a:solidFill>
                <a:latin typeface="微软雅黑" panose="020B0503020204020204" pitchFamily="34" charset="-122"/>
                <a:ea typeface="微软雅黑" panose="020B0503020204020204" pitchFamily="34" charset="-122"/>
              </a:rPr>
              <a:t>演示最基础的梯度下降的数学推导</a:t>
            </a:r>
            <a:endParaRPr lang="en-US" altLang="zh-CN" b="1" dirty="0" smtClean="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57780" y="2680970"/>
            <a:ext cx="6746240" cy="1707515"/>
          </a:xfrm>
          <a:prstGeom prst="rect">
            <a:avLst/>
          </a:prstGeom>
        </p:spPr>
      </p:pic>
      <p:sp>
        <p:nvSpPr>
          <p:cNvPr id="212" name=" 212"/>
          <p:cNvSpPr/>
          <p:nvPr/>
        </p:nvSpPr>
        <p:spPr>
          <a:xfrm>
            <a:off x="8475345" y="1714500"/>
            <a:ext cx="586105" cy="69215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506466" y="94117"/>
            <a:ext cx="4498658"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3600" b="1" dirty="0" smtClean="0">
                <a:solidFill>
                  <a:schemeClr val="tx2"/>
                </a:solidFill>
                <a:latin typeface="微软雅黑" panose="020B0503020204020204" pitchFamily="34" charset="-122"/>
                <a:ea typeface="微软雅黑" panose="020B0503020204020204" pitchFamily="34" charset="-122"/>
              </a:rPr>
              <a:t>反向传播</a:t>
            </a:r>
            <a:r>
              <a:rPr lang="en-US" altLang="zh-CN" sz="3600" b="1" dirty="0" smtClean="0">
                <a:solidFill>
                  <a:schemeClr val="tx2"/>
                </a:solidFill>
                <a:latin typeface="微软雅黑" panose="020B0503020204020204" pitchFamily="34" charset="-122"/>
                <a:ea typeface="微软雅黑" panose="020B0503020204020204" pitchFamily="34" charset="-122"/>
              </a:rPr>
              <a:t>-</a:t>
            </a:r>
            <a:r>
              <a:rPr lang="zh-CN" altLang="en-US" sz="3600" b="1" dirty="0" smtClean="0">
                <a:solidFill>
                  <a:srgbClr val="C00000"/>
                </a:solidFill>
                <a:latin typeface="微软雅黑" panose="020B0503020204020204" pitchFamily="34" charset="-122"/>
                <a:ea typeface="微软雅黑" panose="020B0503020204020204" pitchFamily="34" charset="-122"/>
              </a:rPr>
              <a:t>练习</a:t>
            </a:r>
            <a:endParaRPr lang="zh-CN" altLang="en-US" sz="3600" b="1" dirty="0" smtClean="0">
              <a:solidFill>
                <a:srgbClr val="C00000"/>
              </a:solidFill>
              <a:latin typeface="微软雅黑" panose="020B0503020204020204" pitchFamily="34" charset="-122"/>
              <a:ea typeface="微软雅黑" panose="020B0503020204020204" pitchFamily="34" charset="-122"/>
            </a:endParaRPr>
          </a:p>
        </p:txBody>
      </p:sp>
      <p:sp>
        <p:nvSpPr>
          <p:cNvPr id="5" name="副标题 2"/>
          <p:cNvSpPr txBox="1"/>
          <p:nvPr/>
        </p:nvSpPr>
        <p:spPr>
          <a:xfrm>
            <a:off x="494190" y="1485763"/>
            <a:ext cx="7384470"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endParaRPr lang="en-US" altLang="zh-CN" sz="1600" b="1" dirty="0" smtClean="0">
              <a:solidFill>
                <a:schemeClr val="tx2"/>
              </a:solidFill>
              <a:latin typeface="微软雅黑" panose="020B0503020204020204" pitchFamily="34" charset="-122"/>
              <a:ea typeface="微软雅黑" panose="020B0503020204020204" pitchFamily="34" charset="-122"/>
            </a:endParaRPr>
          </a:p>
        </p:txBody>
      </p:sp>
      <p:pic>
        <p:nvPicPr>
          <p:cNvPr id="44034" name="Picture 2" descr="H:\容大在线教育\深度学习课件\2.2 numpy矩阵乘法和神经网络入门\2.3神经网络入门\images\4.png"/>
          <p:cNvPicPr>
            <a:picLocks noChangeAspect="1" noChangeArrowheads="1"/>
          </p:cNvPicPr>
          <p:nvPr/>
        </p:nvPicPr>
        <p:blipFill>
          <a:blip r:embed="rId1" cstate="print"/>
          <a:srcRect/>
          <a:stretch>
            <a:fillRect/>
          </a:stretch>
        </p:blipFill>
        <p:spPr bwMode="auto">
          <a:xfrm>
            <a:off x="879401" y="1471219"/>
            <a:ext cx="2627195" cy="4800966"/>
          </a:xfrm>
          <a:prstGeom prst="rect">
            <a:avLst/>
          </a:prstGeom>
          <a:noFill/>
        </p:spPr>
      </p:pic>
      <p:sp>
        <p:nvSpPr>
          <p:cNvPr id="6" name="副标题 2"/>
          <p:cNvSpPr txBox="1"/>
          <p:nvPr/>
        </p:nvSpPr>
        <p:spPr>
          <a:xfrm>
            <a:off x="4210050" y="1023620"/>
            <a:ext cx="7280910" cy="524891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b="1" dirty="0" smtClean="0">
                <a:solidFill>
                  <a:schemeClr val="tx2"/>
                </a:solidFill>
                <a:latin typeface="微软雅黑" panose="020B0503020204020204" pitchFamily="34" charset="-122"/>
                <a:ea typeface="微软雅黑" panose="020B0503020204020204" pitchFamily="34" charset="-122"/>
              </a:rPr>
              <a:t>一、激活函数均使用</a:t>
            </a:r>
            <a:r>
              <a:rPr lang="en-US" altLang="zh-CN" sz="1600" b="1" dirty="0" smtClean="0">
                <a:solidFill>
                  <a:schemeClr val="tx2"/>
                </a:solidFill>
                <a:latin typeface="微软雅黑" panose="020B0503020204020204" pitchFamily="34" charset="-122"/>
                <a:ea typeface="微软雅黑" panose="020B0503020204020204" pitchFamily="34" charset="-122"/>
              </a:rPr>
              <a:t>sigmoid;   sigmoid</a:t>
            </a:r>
            <a:r>
              <a:rPr lang="zh-CN" altLang="en-US" sz="1600" b="1" dirty="0" smtClean="0">
                <a:solidFill>
                  <a:schemeClr val="tx2"/>
                </a:solidFill>
                <a:latin typeface="微软雅黑" panose="020B0503020204020204" pitchFamily="34" charset="-122"/>
                <a:ea typeface="微软雅黑" panose="020B0503020204020204" pitchFamily="34" charset="-122"/>
              </a:rPr>
              <a:t>的导数是？</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1600" b="1" dirty="0" smtClean="0">
                <a:solidFill>
                  <a:schemeClr val="tx2"/>
                </a:solidFill>
                <a:latin typeface="微软雅黑" panose="020B0503020204020204" pitchFamily="34" charset="-122"/>
                <a:ea typeface="微软雅黑" panose="020B0503020204020204" pitchFamily="34" charset="-122"/>
                <a:sym typeface="+mn-ea"/>
              </a:rPr>
              <a:t>sigmoid(−0.02)=0.495.</a:t>
            </a:r>
            <a:endParaRPr lang="en-US" altLang="zh-CN" sz="1600" b="1" dirty="0" smtClean="0">
              <a:solidFill>
                <a:schemeClr val="tx2"/>
              </a:solidFill>
              <a:latin typeface="微软雅黑" panose="020B0503020204020204" pitchFamily="34" charset="-122"/>
              <a:ea typeface="微软雅黑" panose="020B0503020204020204" pitchFamily="34" charset="-122"/>
              <a:sym typeface="+mn-ea"/>
            </a:endParaRPr>
          </a:p>
          <a:p>
            <a:pPr algn="l">
              <a:lnSpc>
                <a:spcPct val="110000"/>
              </a:lnSpc>
            </a:pPr>
            <a:r>
              <a:rPr lang="en-US" altLang="zh-CN" sz="1600" b="1" dirty="0" smtClean="0">
                <a:solidFill>
                  <a:schemeClr val="tx2"/>
                </a:solidFill>
                <a:sym typeface="+mn-ea"/>
              </a:rPr>
              <a:t>sigmoid(0.0495)=0.512</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algn="l" fontAlgn="base"/>
            <a:r>
              <a:rPr lang="en-US" altLang="zh-CN" sz="1600" b="1" dirty="0" smtClean="0">
                <a:solidFill>
                  <a:schemeClr val="tx2"/>
                </a:solidFill>
                <a:latin typeface="微软雅黑" panose="020B0503020204020204" pitchFamily="34" charset="-122"/>
                <a:ea typeface="微软雅黑" panose="020B0503020204020204" pitchFamily="34" charset="-122"/>
              </a:rPr>
              <a:t>Y</a:t>
            </a:r>
            <a:r>
              <a:rPr lang="zh-CN" altLang="en-US" sz="1600" b="1" dirty="0" smtClean="0">
                <a:solidFill>
                  <a:schemeClr val="tx2"/>
                </a:solidFill>
                <a:latin typeface="微软雅黑" panose="020B0503020204020204" pitchFamily="34" charset="-122"/>
                <a:ea typeface="微软雅黑" panose="020B0503020204020204" pitchFamily="34" charset="-122"/>
              </a:rPr>
              <a:t>值为：</a:t>
            </a:r>
            <a:r>
              <a:rPr lang="en-US" altLang="zh-CN" sz="1600" b="1" dirty="0" smtClean="0">
                <a:solidFill>
                  <a:schemeClr val="tx2"/>
                </a:solidFill>
                <a:latin typeface="微软雅黑" panose="020B0503020204020204" pitchFamily="34" charset="-122"/>
                <a:ea typeface="微软雅黑" panose="020B0503020204020204" pitchFamily="34" charset="-122"/>
              </a:rPr>
              <a:t>1</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algn="l" fontAlgn="base"/>
            <a:r>
              <a:rPr lang="zh-CN" altLang="en-US" sz="1600" b="1" dirty="0" smtClean="0">
                <a:solidFill>
                  <a:schemeClr val="tx2"/>
                </a:solidFill>
                <a:latin typeface="微软雅黑" panose="020B0503020204020204" pitchFamily="34" charset="-122"/>
                <a:ea typeface="微软雅黑" panose="020B0503020204020204" pitchFamily="34" charset="-122"/>
              </a:rPr>
              <a:t>学习率</a:t>
            </a:r>
            <a:r>
              <a:rPr lang="el-GR" altLang="zh-CN" sz="1600" b="1" dirty="0" smtClean="0">
                <a:solidFill>
                  <a:schemeClr val="tx2"/>
                </a:solidFill>
                <a:sym typeface="+mn-ea"/>
              </a:rPr>
              <a:t>η</a:t>
            </a:r>
            <a:r>
              <a:rPr lang="zh-CN" altLang="en-US" sz="1600" b="1" dirty="0" smtClean="0">
                <a:solidFill>
                  <a:schemeClr val="tx2"/>
                </a:solidFill>
                <a:latin typeface="微软雅黑" panose="020B0503020204020204" pitchFamily="34" charset="-122"/>
                <a:ea typeface="微软雅黑" panose="020B0503020204020204" pitchFamily="34" charset="-122"/>
              </a:rPr>
              <a:t>为：</a:t>
            </a:r>
            <a:r>
              <a:rPr lang="en-US" altLang="zh-CN" sz="1600" b="1" dirty="0" smtClean="0">
                <a:solidFill>
                  <a:schemeClr val="tx2"/>
                </a:solidFill>
                <a:latin typeface="微软雅黑" panose="020B0503020204020204" pitchFamily="34" charset="-122"/>
                <a:ea typeface="微软雅黑" panose="020B0503020204020204" pitchFamily="34" charset="-122"/>
              </a:rPr>
              <a:t>0.5</a:t>
            </a:r>
            <a:endParaRPr lang="en-US" altLang="zh-CN" sz="1600" b="1" dirty="0" smtClean="0">
              <a:solidFill>
                <a:schemeClr val="tx2"/>
              </a:solidFill>
              <a:latin typeface="微软雅黑" panose="020B0503020204020204" pitchFamily="34" charset="-122"/>
              <a:ea typeface="微软雅黑" panose="020B0503020204020204" pitchFamily="34" charset="-122"/>
            </a:endParaRPr>
          </a:p>
          <a:p>
            <a:pPr algn="l" fontAlgn="base"/>
            <a:endParaRPr lang="en-US" altLang="zh-CN" sz="1400" dirty="0" smtClean="0">
              <a:solidFill>
                <a:schemeClr val="tx2"/>
              </a:solidFill>
            </a:endParaRPr>
          </a:p>
          <a:p>
            <a:pPr algn="l" fontAlgn="base"/>
            <a:r>
              <a:rPr lang="zh-CN" altLang="en-US" sz="1800" b="1" dirty="0" smtClean="0">
                <a:solidFill>
                  <a:schemeClr val="tx2"/>
                </a:solidFill>
                <a:latin typeface="微软雅黑" panose="020B0503020204020204" pitchFamily="34" charset="-122"/>
                <a:ea typeface="微软雅黑" panose="020B0503020204020204" pitchFamily="34" charset="-122"/>
              </a:rPr>
              <a:t>二、问题：求输入层</a:t>
            </a:r>
            <a:r>
              <a:rPr lang="en-US" altLang="zh-CN" sz="1800" b="1" dirty="0" smtClean="0">
                <a:solidFill>
                  <a:schemeClr val="tx2"/>
                </a:solidFill>
                <a:latin typeface="微软雅黑" panose="020B0503020204020204" pitchFamily="34" charset="-122"/>
                <a:ea typeface="微软雅黑" panose="020B0503020204020204" pitchFamily="34" charset="-122"/>
              </a:rPr>
              <a:t>--</a:t>
            </a:r>
            <a:r>
              <a:rPr lang="zh-CN" altLang="en-US" sz="1800" b="1" dirty="0" smtClean="0">
                <a:solidFill>
                  <a:schemeClr val="tx2"/>
                </a:solidFill>
                <a:latin typeface="微软雅黑" panose="020B0503020204020204" pitchFamily="34" charset="-122"/>
                <a:ea typeface="微软雅黑" panose="020B0503020204020204" pitchFamily="34" charset="-122"/>
              </a:rPr>
              <a:t>隐藏层   和 隐藏层</a:t>
            </a:r>
            <a:r>
              <a:rPr lang="en-US" altLang="zh-CN" sz="1800" b="1" dirty="0" smtClean="0">
                <a:solidFill>
                  <a:schemeClr val="tx2"/>
                </a:solidFill>
                <a:latin typeface="微软雅黑" panose="020B0503020204020204" pitchFamily="34" charset="-122"/>
                <a:ea typeface="微软雅黑" panose="020B0503020204020204" pitchFamily="34" charset="-122"/>
              </a:rPr>
              <a:t>--</a:t>
            </a:r>
            <a:r>
              <a:rPr lang="zh-CN" altLang="en-US" sz="1800" b="1" dirty="0" smtClean="0">
                <a:solidFill>
                  <a:schemeClr val="tx2"/>
                </a:solidFill>
                <a:latin typeface="微软雅黑" panose="020B0503020204020204" pitchFamily="34" charset="-122"/>
                <a:ea typeface="微软雅黑" panose="020B0503020204020204" pitchFamily="34" charset="-122"/>
              </a:rPr>
              <a:t>输出层  权重更新步长！</a:t>
            </a:r>
            <a:endParaRPr lang="en-US" altLang="zh-CN" sz="1800" b="1" dirty="0" smtClean="0">
              <a:solidFill>
                <a:schemeClr val="tx2"/>
              </a:solidFill>
              <a:latin typeface="微软雅黑" panose="020B0503020204020204" pitchFamily="34" charset="-122"/>
              <a:ea typeface="微软雅黑" panose="020B0503020204020204" pitchFamily="34" charset="-122"/>
            </a:endParaRPr>
          </a:p>
          <a:p>
            <a:pPr algn="l" fontAlgn="base"/>
            <a:r>
              <a:rPr lang="en-US" altLang="zh-CN" sz="1400" dirty="0" smtClean="0">
                <a:solidFill>
                  <a:schemeClr val="tx2"/>
                </a:solidFill>
              </a:rPr>
              <a:t>1</a:t>
            </a:r>
            <a:r>
              <a:rPr lang="zh-CN" altLang="en-US" sz="1400" dirty="0" smtClean="0">
                <a:solidFill>
                  <a:schemeClr val="tx2"/>
                </a:solidFill>
              </a:rPr>
              <a:t>、</a:t>
            </a:r>
            <a:r>
              <a:rPr lang="en-US" altLang="zh-CN" sz="1400" dirty="0" smtClean="0">
                <a:solidFill>
                  <a:schemeClr val="tx2"/>
                </a:solidFill>
              </a:rPr>
              <a:t>sigmoid </a:t>
            </a:r>
            <a:r>
              <a:rPr lang="zh-CN" altLang="en-US" sz="1400" dirty="0" smtClean="0">
                <a:solidFill>
                  <a:schemeClr val="tx2"/>
                </a:solidFill>
              </a:rPr>
              <a:t>函数的导数 </a:t>
            </a:r>
            <a:r>
              <a:rPr lang="en-US" altLang="zh-CN" sz="1400" dirty="0" smtClean="0">
                <a:solidFill>
                  <a:schemeClr val="tx2"/>
                </a:solidFill>
              </a:rPr>
              <a:t>f‘(W * a) =f(W * a)(1−f(W * a))</a:t>
            </a:r>
            <a:endParaRPr lang="en-US" altLang="zh-CN" sz="1400" dirty="0" smtClean="0">
              <a:solidFill>
                <a:schemeClr val="tx2"/>
              </a:solidFill>
            </a:endParaRPr>
          </a:p>
          <a:p>
            <a:pPr algn="l" fontAlgn="base"/>
            <a:r>
              <a:rPr lang="en-US" altLang="zh-CN" sz="1400" dirty="0" smtClean="0">
                <a:solidFill>
                  <a:schemeClr val="tx2"/>
                </a:solidFill>
              </a:rPr>
              <a:t>2</a:t>
            </a:r>
            <a:r>
              <a:rPr lang="zh-CN" altLang="en-US" sz="1400" dirty="0" smtClean="0">
                <a:solidFill>
                  <a:schemeClr val="tx2"/>
                </a:solidFill>
              </a:rPr>
              <a:t>、输出节点的误差项（</a:t>
            </a:r>
            <a:r>
              <a:rPr lang="en-US" altLang="zh-CN" sz="1400" dirty="0" smtClean="0">
                <a:solidFill>
                  <a:schemeClr val="tx2"/>
                </a:solidFill>
              </a:rPr>
              <a:t>error term</a:t>
            </a:r>
            <a:r>
              <a:rPr lang="zh-CN" altLang="en-US" sz="1400" dirty="0" smtClean="0">
                <a:solidFill>
                  <a:schemeClr val="tx2"/>
                </a:solidFill>
              </a:rPr>
              <a:t>）可表示为</a:t>
            </a:r>
            <a:endParaRPr lang="zh-CN" altLang="en-US"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0 = (y -  Y^) f'(W * a) =</a:t>
            </a:r>
            <a:endParaRPr lang="en-US" altLang="zh-CN" sz="1400" dirty="0" smtClean="0">
              <a:solidFill>
                <a:schemeClr val="tx2"/>
              </a:solidFill>
            </a:endParaRPr>
          </a:p>
          <a:p>
            <a:pPr algn="l" fontAlgn="base"/>
            <a:r>
              <a:rPr lang="en-US" altLang="zh-CN" sz="1400" dirty="0" smtClean="0">
                <a:solidFill>
                  <a:schemeClr val="tx2"/>
                </a:solidFill>
              </a:rPr>
              <a:t>3</a:t>
            </a:r>
            <a:r>
              <a:rPr lang="zh-CN" altLang="en-US" sz="1400" dirty="0" smtClean="0">
                <a:solidFill>
                  <a:schemeClr val="tx2"/>
                </a:solidFill>
              </a:rPr>
              <a:t>、隐藏节点的误差项</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h=W *</a:t>
            </a:r>
            <a:r>
              <a:rPr lang="el-GR" altLang="zh-CN" sz="1400" dirty="0" smtClean="0">
                <a:solidFill>
                  <a:schemeClr val="tx2"/>
                </a:solidFill>
              </a:rPr>
              <a:t> δ</a:t>
            </a:r>
            <a:r>
              <a:rPr lang="en-US" altLang="zh-CN" sz="1400" dirty="0" smtClean="0">
                <a:solidFill>
                  <a:schemeClr val="tx2"/>
                </a:solidFill>
              </a:rPr>
              <a:t>0 * f ′(h)=</a:t>
            </a:r>
            <a:endParaRPr lang="en-US" altLang="zh-CN" sz="1400" dirty="0" smtClean="0">
              <a:solidFill>
                <a:schemeClr val="tx2"/>
              </a:solidFill>
            </a:endParaRPr>
          </a:p>
          <a:p>
            <a:pPr algn="l" fontAlgn="base"/>
            <a:r>
              <a:rPr lang="en-US" altLang="zh-CN" sz="1400" dirty="0" smtClean="0">
                <a:solidFill>
                  <a:schemeClr val="tx2"/>
                </a:solidFill>
              </a:rPr>
              <a:t>4</a:t>
            </a:r>
            <a:r>
              <a:rPr lang="zh-CN" altLang="en-US" sz="1400" dirty="0" smtClean="0">
                <a:solidFill>
                  <a:schemeClr val="tx2"/>
                </a:solidFill>
              </a:rPr>
              <a:t>、隐藏层</a:t>
            </a:r>
            <a:r>
              <a:rPr lang="en-US" altLang="zh-CN" sz="1400" dirty="0" smtClean="0">
                <a:solidFill>
                  <a:schemeClr val="tx2"/>
                </a:solidFill>
              </a:rPr>
              <a:t>-</a:t>
            </a:r>
            <a:r>
              <a:rPr lang="zh-CN" altLang="en-US" sz="1400" dirty="0" smtClean="0">
                <a:solidFill>
                  <a:schemeClr val="tx2"/>
                </a:solidFill>
              </a:rPr>
              <a:t>输出层权重更新步长</a:t>
            </a:r>
            <a:r>
              <a:rPr lang="en-US" altLang="zh-CN" sz="1400" dirty="0" smtClean="0">
                <a:solidFill>
                  <a:schemeClr val="tx2"/>
                </a:solidFill>
              </a:rPr>
              <a:t>=</a:t>
            </a:r>
            <a:r>
              <a:rPr lang="zh-CN" altLang="en-US" sz="1400" dirty="0" smtClean="0">
                <a:solidFill>
                  <a:schemeClr val="tx2"/>
                </a:solidFill>
              </a:rPr>
              <a:t>学习率</a:t>
            </a:r>
            <a:r>
              <a:rPr lang="en-US" altLang="zh-CN" sz="1400" dirty="0" smtClean="0">
                <a:solidFill>
                  <a:schemeClr val="tx2"/>
                </a:solidFill>
              </a:rPr>
              <a:t>*</a:t>
            </a:r>
            <a:r>
              <a:rPr lang="zh-CN" altLang="en-US" sz="1400" dirty="0" smtClean="0">
                <a:solidFill>
                  <a:schemeClr val="tx2"/>
                </a:solidFill>
              </a:rPr>
              <a:t>输出节点误差</a:t>
            </a:r>
            <a:r>
              <a:rPr lang="en-US" altLang="zh-CN" sz="1400" dirty="0" smtClean="0">
                <a:solidFill>
                  <a:schemeClr val="tx2"/>
                </a:solidFill>
              </a:rPr>
              <a:t>*</a:t>
            </a:r>
            <a:r>
              <a:rPr lang="zh-CN" altLang="en-US" sz="1400" dirty="0" smtClean="0">
                <a:solidFill>
                  <a:schemeClr val="tx2"/>
                </a:solidFill>
              </a:rPr>
              <a:t>隐藏节点激活值</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W=</a:t>
            </a:r>
            <a:r>
              <a:rPr lang="el-GR" altLang="zh-CN" sz="1400" dirty="0" smtClean="0">
                <a:solidFill>
                  <a:schemeClr val="tx2"/>
                </a:solidFill>
              </a:rPr>
              <a:t>η</a:t>
            </a:r>
            <a:r>
              <a:rPr lang="en-US" altLang="zh-CN" sz="1400" dirty="0" smtClean="0">
                <a:solidFill>
                  <a:schemeClr val="tx2"/>
                </a:solidFill>
              </a:rPr>
              <a:t>*</a:t>
            </a:r>
            <a:r>
              <a:rPr lang="el-GR" altLang="zh-CN" sz="1400" dirty="0" smtClean="0">
                <a:solidFill>
                  <a:schemeClr val="tx2"/>
                </a:solidFill>
              </a:rPr>
              <a:t>δ</a:t>
            </a:r>
            <a:r>
              <a:rPr lang="en-US" altLang="zh-CN" sz="1400" dirty="0" smtClean="0">
                <a:solidFill>
                  <a:schemeClr val="tx2"/>
                </a:solidFill>
              </a:rPr>
              <a:t>0*a=</a:t>
            </a:r>
            <a:endParaRPr lang="en-US" altLang="zh-CN" sz="1400" dirty="0" smtClean="0">
              <a:solidFill>
                <a:schemeClr val="tx2"/>
              </a:solidFill>
            </a:endParaRPr>
          </a:p>
          <a:p>
            <a:pPr algn="l" fontAlgn="base"/>
            <a:r>
              <a:rPr lang="en-US" altLang="zh-CN" sz="1400" dirty="0" smtClean="0">
                <a:solidFill>
                  <a:schemeClr val="tx2"/>
                </a:solidFill>
              </a:rPr>
              <a:t>5</a:t>
            </a:r>
            <a:r>
              <a:rPr lang="zh-CN" altLang="en-US" sz="1400" dirty="0" smtClean="0">
                <a:solidFill>
                  <a:schemeClr val="tx2"/>
                </a:solidFill>
              </a:rPr>
              <a:t>、输入</a:t>
            </a:r>
            <a:r>
              <a:rPr lang="en-US" altLang="zh-CN" sz="1400" dirty="0" smtClean="0">
                <a:solidFill>
                  <a:schemeClr val="tx2"/>
                </a:solidFill>
              </a:rPr>
              <a:t>-</a:t>
            </a:r>
            <a:r>
              <a:rPr lang="zh-CN" altLang="en-US" sz="1400" dirty="0" smtClean="0">
                <a:solidFill>
                  <a:schemeClr val="tx2"/>
                </a:solidFill>
              </a:rPr>
              <a:t>隐藏层权重 </a:t>
            </a:r>
            <a:r>
              <a:rPr lang="en-US" altLang="zh-CN" sz="1400" dirty="0" err="1" smtClean="0">
                <a:solidFill>
                  <a:schemeClr val="tx2"/>
                </a:solidFill>
              </a:rPr>
              <a:t>w_i</a:t>
            </a:r>
            <a:r>
              <a:rPr lang="en-US" altLang="zh-CN" sz="1400" i="1" dirty="0" smtClean="0">
                <a:solidFill>
                  <a:schemeClr val="tx2"/>
                </a:solidFill>
              </a:rPr>
              <a:t>=</a:t>
            </a:r>
            <a:r>
              <a:rPr lang="en-US" altLang="zh-CN" sz="1400" dirty="0" smtClean="0">
                <a:solidFill>
                  <a:schemeClr val="tx2"/>
                </a:solidFill>
              </a:rPr>
              <a:t> </a:t>
            </a:r>
            <a:r>
              <a:rPr lang="zh-CN" altLang="en-US" sz="1400" dirty="0" smtClean="0">
                <a:solidFill>
                  <a:schemeClr val="tx2"/>
                </a:solidFill>
              </a:rPr>
              <a:t>学习率</a:t>
            </a:r>
            <a:r>
              <a:rPr lang="en-US" altLang="zh-CN" sz="1400" dirty="0" smtClean="0">
                <a:solidFill>
                  <a:schemeClr val="tx2"/>
                </a:solidFill>
              </a:rPr>
              <a:t>*</a:t>
            </a:r>
            <a:r>
              <a:rPr lang="zh-CN" altLang="en-US" sz="1400" dirty="0" smtClean="0">
                <a:solidFill>
                  <a:schemeClr val="tx2"/>
                </a:solidFill>
              </a:rPr>
              <a:t>隐藏节点误差</a:t>
            </a:r>
            <a:r>
              <a:rPr lang="en-US" altLang="zh-CN" sz="1400" dirty="0" smtClean="0">
                <a:solidFill>
                  <a:schemeClr val="tx2"/>
                </a:solidFill>
              </a:rPr>
              <a:t>*</a:t>
            </a:r>
            <a:r>
              <a:rPr lang="zh-CN" altLang="en-US" sz="1400" dirty="0" smtClean="0">
                <a:solidFill>
                  <a:schemeClr val="tx2"/>
                </a:solidFill>
              </a:rPr>
              <a:t>输入值</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err="1" smtClean="0">
                <a:solidFill>
                  <a:schemeClr val="tx2"/>
                </a:solidFill>
              </a:rPr>
              <a:t>Wi</a:t>
            </a:r>
            <a:r>
              <a:rPr lang="en-US" altLang="zh-CN" sz="1400" dirty="0" smtClean="0">
                <a:solidFill>
                  <a:schemeClr val="tx2"/>
                </a:solidFill>
              </a:rPr>
              <a:t>​=</a:t>
            </a:r>
            <a:r>
              <a:rPr lang="el-GR" altLang="zh-CN" sz="1400" dirty="0" smtClean="0">
                <a:solidFill>
                  <a:schemeClr val="tx2"/>
                </a:solidFill>
              </a:rPr>
              <a:t>η</a:t>
            </a:r>
            <a:r>
              <a:rPr lang="en-US" altLang="zh-CN" sz="1400" dirty="0" smtClean="0">
                <a:solidFill>
                  <a:schemeClr val="tx2"/>
                </a:solidFill>
              </a:rPr>
              <a:t>*</a:t>
            </a:r>
            <a:r>
              <a:rPr lang="el-GR" altLang="zh-CN" sz="1400" dirty="0" smtClean="0">
                <a:solidFill>
                  <a:schemeClr val="tx2"/>
                </a:solidFill>
              </a:rPr>
              <a:t>δ</a:t>
            </a:r>
            <a:r>
              <a:rPr lang="en-US" altLang="zh-CN" sz="1400" dirty="0" smtClean="0">
                <a:solidFill>
                  <a:schemeClr val="tx2"/>
                </a:solidFill>
              </a:rPr>
              <a:t>h*Xi​=</a:t>
            </a:r>
            <a:endParaRPr lang="en-US" altLang="zh-CN" sz="1400" dirty="0" smtClean="0">
              <a:solidFill>
                <a:schemeClr val="tx2"/>
              </a:solidFill>
            </a:endParaRPr>
          </a:p>
          <a:p>
            <a:pPr algn="l" fontAlgn="base"/>
            <a:endParaRPr lang="en-US" altLang="zh-CN" sz="1400" dirty="0" smtClean="0">
              <a:solidFill>
                <a:schemeClr val="tx2"/>
              </a:solidFill>
            </a:endParaRPr>
          </a:p>
          <a:p>
            <a:pPr algn="l" fontAlgn="base"/>
            <a:endParaRPr lang="en-US" altLang="zh-CN" sz="1400" dirty="0" smtClean="0">
              <a:solidFill>
                <a:schemeClr val="tx2"/>
              </a:solidFill>
            </a:endParaRPr>
          </a:p>
        </p:txBody>
      </p:sp>
      <mc:AlternateContent xmlns:mc="http://schemas.openxmlformats.org/markup-compatibility/2006" xmlns:p14="http://schemas.microsoft.com/office/powerpoint/2010/main">
        <mc:Choice Requires="p14">
          <p:contentPart r:id="rId2" p14:bwMode="auto">
            <p14:nvContentPartPr>
              <p14:cNvPr id="8" name="墨迹 7"/>
              <p14:cNvContentPartPr/>
              <p14:nvPr/>
            </p14:nvContentPartPr>
            <p14:xfrm>
              <a:off x="482600" y="4121150"/>
              <a:ext cx="1981200" cy="527050"/>
            </p14:xfrm>
          </p:contentPart>
        </mc:Choice>
        <mc:Fallback xmlns="">
          <p:pic>
            <p:nvPicPr>
              <p:cNvPr id="8" name="墨迹 7"/>
            </p:nvPicPr>
            <p:blipFill>
              <a:blip r:embed="rId3"/>
            </p:blipFill>
            <p:spPr>
              <a:xfrm>
                <a:off x="482600" y="4121150"/>
                <a:ext cx="1981200" cy="527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908050" y="2501900"/>
              <a:ext cx="800100" cy="444500"/>
            </p14:xfrm>
          </p:contentPart>
        </mc:Choice>
        <mc:Fallback xmlns="">
          <p:pic>
            <p:nvPicPr>
              <p:cNvPr id="10" name="墨迹 9"/>
            </p:nvPicPr>
            <p:blipFill>
              <a:blip r:embed="rId5"/>
            </p:blipFill>
            <p:spPr>
              <a:xfrm>
                <a:off x="908050" y="2501900"/>
                <a:ext cx="800100" cy="4445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18411825" y="18137188"/>
              <a:ext cx="0" cy="0"/>
            </p14:xfrm>
          </p:contentPart>
        </mc:Choice>
        <mc:Fallback xmlns="">
          <p:pic>
            <p:nvPicPr>
              <p:cNvPr id="11" name="墨迹 10"/>
            </p:nvPicPr>
            <p:blipFill>
              <a:blip r:embed="rId7"/>
            </p:blipFill>
            <p:spPr>
              <a:xfrm>
                <a:off x="18411825" y="18137188"/>
                <a:ext cx="0" cy="0"/>
              </a:xfrm>
              <a:prstGeom prst="rect"/>
            </p:spPr>
          </p:pic>
        </mc:Fallback>
      </mc:AlternateContent>
      <p:sp>
        <p:nvSpPr>
          <p:cNvPr id="212" name=" 212"/>
          <p:cNvSpPr/>
          <p:nvPr/>
        </p:nvSpPr>
        <p:spPr>
          <a:xfrm>
            <a:off x="8087995" y="184150"/>
            <a:ext cx="586105" cy="69215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430266" y="179842"/>
            <a:ext cx="4498658"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4000" b="1" dirty="0" smtClean="0">
                <a:solidFill>
                  <a:schemeClr val="tx2"/>
                </a:solidFill>
                <a:latin typeface="微软雅黑" panose="020B0503020204020204" pitchFamily="34" charset="-122"/>
                <a:ea typeface="微软雅黑" panose="020B0503020204020204" pitchFamily="34" charset="-122"/>
              </a:rPr>
              <a:t>反向传播 答案</a:t>
            </a:r>
            <a:endParaRPr lang="zh-CN" altLang="en-US" sz="4000" b="1" dirty="0" smtClean="0">
              <a:solidFill>
                <a:schemeClr val="tx2"/>
              </a:solidFill>
              <a:latin typeface="微软雅黑" panose="020B0503020204020204" pitchFamily="34" charset="-122"/>
              <a:ea typeface="微软雅黑" panose="020B0503020204020204" pitchFamily="34" charset="-122"/>
            </a:endParaRPr>
          </a:p>
        </p:txBody>
      </p:sp>
      <p:sp>
        <p:nvSpPr>
          <p:cNvPr id="5" name="副标题 2"/>
          <p:cNvSpPr txBox="1"/>
          <p:nvPr/>
        </p:nvSpPr>
        <p:spPr>
          <a:xfrm>
            <a:off x="494190" y="1485763"/>
            <a:ext cx="7384470"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endParaRPr lang="en-US" altLang="zh-CN" sz="1600" b="1" dirty="0" smtClean="0">
              <a:solidFill>
                <a:schemeClr val="tx2"/>
              </a:solidFill>
              <a:latin typeface="微软雅黑" panose="020B0503020204020204" pitchFamily="34" charset="-122"/>
              <a:ea typeface="微软雅黑" panose="020B0503020204020204" pitchFamily="34" charset="-122"/>
            </a:endParaRPr>
          </a:p>
        </p:txBody>
      </p:sp>
      <p:pic>
        <p:nvPicPr>
          <p:cNvPr id="44034" name="Picture 2" descr="H:\容大在线教育\深度学习课件\2.2 numpy矩阵乘法和神经网络入门\2.3神经网络入门\images\4.png"/>
          <p:cNvPicPr>
            <a:picLocks noChangeAspect="1" noChangeArrowheads="1"/>
          </p:cNvPicPr>
          <p:nvPr/>
        </p:nvPicPr>
        <p:blipFill>
          <a:blip r:embed="rId1" cstate="print"/>
          <a:srcRect/>
          <a:stretch>
            <a:fillRect/>
          </a:stretch>
        </p:blipFill>
        <p:spPr bwMode="auto">
          <a:xfrm>
            <a:off x="879401" y="1471219"/>
            <a:ext cx="2627195" cy="4800966"/>
          </a:xfrm>
          <a:prstGeom prst="rect">
            <a:avLst/>
          </a:prstGeom>
          <a:noFill/>
        </p:spPr>
      </p:pic>
      <p:sp>
        <p:nvSpPr>
          <p:cNvPr id="6" name="副标题 2"/>
          <p:cNvSpPr txBox="1"/>
          <p:nvPr/>
        </p:nvSpPr>
        <p:spPr>
          <a:xfrm>
            <a:off x="4224655" y="1163320"/>
            <a:ext cx="7280910" cy="517969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800" b="1" dirty="0" smtClean="0">
                <a:solidFill>
                  <a:schemeClr val="tx2"/>
                </a:solidFill>
                <a:latin typeface="微软雅黑" panose="020B0503020204020204" pitchFamily="34" charset="-122"/>
                <a:ea typeface="微软雅黑" panose="020B0503020204020204" pitchFamily="34" charset="-122"/>
              </a:rPr>
              <a:t>Step 1    </a:t>
            </a:r>
            <a:r>
              <a:rPr lang="zh-CN" altLang="en-US" sz="1800" b="1" dirty="0" smtClean="0">
                <a:solidFill>
                  <a:schemeClr val="tx2"/>
                </a:solidFill>
                <a:latin typeface="微软雅黑" panose="020B0503020204020204" pitchFamily="34" charset="-122"/>
                <a:ea typeface="微软雅黑" panose="020B0503020204020204" pitchFamily="34" charset="-122"/>
              </a:rPr>
              <a:t>正向传播</a:t>
            </a:r>
            <a:endParaRPr lang="en-US" altLang="zh-CN" sz="1800" b="1"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1400" dirty="0" smtClean="0">
                <a:solidFill>
                  <a:schemeClr val="tx2"/>
                </a:solidFill>
                <a:latin typeface="微软雅黑" panose="020B0503020204020204" pitchFamily="34" charset="-122"/>
                <a:ea typeface="微软雅黑" panose="020B0503020204020204" pitchFamily="34" charset="-122"/>
              </a:rPr>
              <a:t>h=</a:t>
            </a:r>
            <a:r>
              <a:rPr lang="en-US" altLang="zh-CN" sz="2000" dirty="0" smtClean="0">
                <a:solidFill>
                  <a:schemeClr val="tx2"/>
                </a:solidFill>
                <a:latin typeface="微软雅黑" panose="020B0503020204020204" pitchFamily="34" charset="-122"/>
                <a:ea typeface="微软雅黑" panose="020B0503020204020204" pitchFamily="34" charset="-122"/>
              </a:rPr>
              <a:t>∑</a:t>
            </a:r>
            <a:r>
              <a:rPr lang="en-US" altLang="zh-CN" sz="1400" dirty="0" err="1" smtClean="0">
                <a:solidFill>
                  <a:schemeClr val="tx2"/>
                </a:solidFill>
                <a:latin typeface="微软雅黑" panose="020B0503020204020204" pitchFamily="34" charset="-122"/>
                <a:ea typeface="微软雅黑" panose="020B0503020204020204" pitchFamily="34" charset="-122"/>
              </a:rPr>
              <a:t>Wi</a:t>
            </a:r>
            <a:r>
              <a:rPr lang="en-US" altLang="zh-CN" sz="1400" dirty="0" smtClean="0">
                <a:solidFill>
                  <a:schemeClr val="tx2"/>
                </a:solidFill>
                <a:latin typeface="微软雅黑" panose="020B0503020204020204" pitchFamily="34" charset="-122"/>
                <a:ea typeface="微软雅黑" panose="020B0503020204020204" pitchFamily="34" charset="-122"/>
              </a:rPr>
              <a:t>​*Xi​=0.1×0.4−0.2×0.3=−0.02</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gn="l" fontAlgn="base"/>
            <a:r>
              <a:rPr lang="zh-CN" altLang="en-US" sz="1400" dirty="0" smtClean="0">
                <a:solidFill>
                  <a:schemeClr val="tx2"/>
                </a:solidFill>
                <a:latin typeface="微软雅黑" panose="020B0503020204020204" pitchFamily="34" charset="-122"/>
                <a:ea typeface="微软雅黑" panose="020B0503020204020204" pitchFamily="34" charset="-122"/>
              </a:rPr>
              <a:t>隐藏层节点的输出</a:t>
            </a:r>
            <a:r>
              <a:rPr lang="en-US" altLang="zh-CN" sz="1400" dirty="0" smtClean="0">
                <a:solidFill>
                  <a:schemeClr val="tx2"/>
                </a:solidFill>
                <a:latin typeface="微软雅黑" panose="020B0503020204020204" pitchFamily="34" charset="-122"/>
                <a:ea typeface="微软雅黑" panose="020B0503020204020204" pitchFamily="34" charset="-122"/>
              </a:rPr>
              <a:t>a = f(h) = sigmoid(−0.02)=0.495.</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gn="l" fontAlgn="base"/>
            <a:r>
              <a:rPr lang="zh-CN" altLang="en-US" sz="1400" dirty="0" smtClean="0">
                <a:solidFill>
                  <a:schemeClr val="tx2"/>
                </a:solidFill>
                <a:latin typeface="微软雅黑" panose="020B0503020204020204" pitchFamily="34" charset="-122"/>
                <a:ea typeface="微软雅黑" panose="020B0503020204020204" pitchFamily="34" charset="-122"/>
              </a:rPr>
              <a:t>该神经网络的</a:t>
            </a:r>
            <a:r>
              <a:rPr lang="en-US" altLang="zh-CN" sz="1400" dirty="0" smtClean="0">
                <a:solidFill>
                  <a:schemeClr val="tx2"/>
                </a:solidFill>
                <a:latin typeface="微软雅黑" panose="020B0503020204020204" pitchFamily="34" charset="-122"/>
                <a:ea typeface="微软雅黑" panose="020B0503020204020204" pitchFamily="34" charset="-122"/>
              </a:rPr>
              <a:t>output</a:t>
            </a:r>
            <a:r>
              <a:rPr lang="zh-CN" altLang="en-US" sz="1400" dirty="0" smtClean="0">
                <a:solidFill>
                  <a:schemeClr val="tx2"/>
                </a:solidFill>
                <a:latin typeface="微软雅黑" panose="020B0503020204020204" pitchFamily="34" charset="-122"/>
                <a:ea typeface="微软雅黑" panose="020B0503020204020204" pitchFamily="34" charset="-122"/>
              </a:rPr>
              <a:t>为</a:t>
            </a:r>
            <a:r>
              <a:rPr lang="zh-CN" altLang="en-US" sz="1400" dirty="0" smtClean="0">
                <a:solidFill>
                  <a:schemeClr val="tx2"/>
                </a:solidFill>
              </a:rPr>
              <a:t> </a:t>
            </a:r>
            <a:r>
              <a:rPr lang="en-US" altLang="zh-CN" sz="1400" dirty="0" smtClean="0">
                <a:solidFill>
                  <a:schemeClr val="tx2"/>
                </a:solidFill>
              </a:rPr>
              <a:t>Y^ ​=f(</a:t>
            </a:r>
            <a:r>
              <a:rPr lang="en-US" altLang="zh-CN" sz="1400" dirty="0" err="1" smtClean="0">
                <a:solidFill>
                  <a:schemeClr val="tx2"/>
                </a:solidFill>
              </a:rPr>
              <a:t>W⋅a</a:t>
            </a:r>
            <a:r>
              <a:rPr lang="en-US" altLang="zh-CN" sz="1400" dirty="0" smtClean="0">
                <a:solidFill>
                  <a:schemeClr val="tx2"/>
                </a:solidFill>
              </a:rPr>
              <a:t>)=sigmoid(0.1×0.495)=0.512</a:t>
            </a:r>
            <a:endParaRPr lang="en-US" altLang="zh-CN" sz="1400" dirty="0" smtClean="0">
              <a:solidFill>
                <a:schemeClr val="tx2"/>
              </a:solidFill>
            </a:endParaRPr>
          </a:p>
          <a:p>
            <a:pPr algn="l" fontAlgn="base"/>
            <a:r>
              <a:rPr lang="en-US" altLang="zh-CN" sz="1800" b="1" dirty="0" smtClean="0">
                <a:solidFill>
                  <a:schemeClr val="tx2"/>
                </a:solidFill>
                <a:latin typeface="微软雅黑" panose="020B0503020204020204" pitchFamily="34" charset="-122"/>
                <a:ea typeface="微软雅黑" panose="020B0503020204020204" pitchFamily="34" charset="-122"/>
              </a:rPr>
              <a:t>Step 2    </a:t>
            </a:r>
            <a:r>
              <a:rPr lang="zh-CN" altLang="en-US" sz="1800" b="1" dirty="0" smtClean="0">
                <a:solidFill>
                  <a:schemeClr val="tx2"/>
                </a:solidFill>
                <a:latin typeface="微软雅黑" panose="020B0503020204020204" pitchFamily="34" charset="-122"/>
                <a:ea typeface="微软雅黑" panose="020B0503020204020204" pitchFamily="34" charset="-122"/>
              </a:rPr>
              <a:t>反向传播</a:t>
            </a:r>
            <a:endParaRPr lang="en-US" altLang="zh-CN" sz="1800" b="1" dirty="0" smtClean="0">
              <a:solidFill>
                <a:schemeClr val="tx2"/>
              </a:solidFill>
              <a:latin typeface="微软雅黑" panose="020B0503020204020204" pitchFamily="34" charset="-122"/>
              <a:ea typeface="微软雅黑" panose="020B0503020204020204" pitchFamily="34" charset="-122"/>
            </a:endParaRPr>
          </a:p>
          <a:p>
            <a:pPr algn="l" fontAlgn="base"/>
            <a:r>
              <a:rPr lang="en-US" altLang="zh-CN" sz="1400" dirty="0" smtClean="0">
                <a:solidFill>
                  <a:schemeClr val="tx2"/>
                </a:solidFill>
              </a:rPr>
              <a:t>1</a:t>
            </a:r>
            <a:r>
              <a:rPr lang="zh-CN" altLang="en-US" sz="1400" dirty="0" smtClean="0">
                <a:solidFill>
                  <a:schemeClr val="tx2"/>
                </a:solidFill>
              </a:rPr>
              <a:t>、</a:t>
            </a:r>
            <a:r>
              <a:rPr lang="en-US" altLang="zh-CN" sz="1400" dirty="0" smtClean="0">
                <a:solidFill>
                  <a:schemeClr val="tx2"/>
                </a:solidFill>
              </a:rPr>
              <a:t>sigmoid </a:t>
            </a:r>
            <a:r>
              <a:rPr lang="zh-CN" altLang="en-US" sz="1400" dirty="0" smtClean="0">
                <a:solidFill>
                  <a:schemeClr val="tx2"/>
                </a:solidFill>
              </a:rPr>
              <a:t>函数的导数 </a:t>
            </a:r>
            <a:r>
              <a:rPr lang="en-US" altLang="zh-CN" sz="1400" dirty="0" smtClean="0">
                <a:solidFill>
                  <a:schemeClr val="tx2"/>
                </a:solidFill>
              </a:rPr>
              <a:t>f‘(W * a) =f(W * a)(1−f(W * a))</a:t>
            </a:r>
            <a:endParaRPr lang="en-US" altLang="zh-CN" sz="1400" dirty="0" smtClean="0">
              <a:solidFill>
                <a:schemeClr val="tx2"/>
              </a:solidFill>
            </a:endParaRPr>
          </a:p>
          <a:p>
            <a:pPr algn="l" fontAlgn="base"/>
            <a:r>
              <a:rPr lang="en-US" altLang="zh-CN" sz="1400" dirty="0" smtClean="0">
                <a:solidFill>
                  <a:schemeClr val="tx2"/>
                </a:solidFill>
              </a:rPr>
              <a:t>2</a:t>
            </a:r>
            <a:r>
              <a:rPr lang="zh-CN" altLang="en-US" sz="1400" dirty="0" smtClean="0">
                <a:solidFill>
                  <a:schemeClr val="tx2"/>
                </a:solidFill>
              </a:rPr>
              <a:t>、输出节点的误差项（</a:t>
            </a:r>
            <a:r>
              <a:rPr lang="en-US" altLang="zh-CN" sz="1400" dirty="0" smtClean="0">
                <a:solidFill>
                  <a:schemeClr val="tx2"/>
                </a:solidFill>
              </a:rPr>
              <a:t>error term</a:t>
            </a:r>
            <a:r>
              <a:rPr lang="zh-CN" altLang="en-US" sz="1400" dirty="0" smtClean="0">
                <a:solidFill>
                  <a:schemeClr val="tx2"/>
                </a:solidFill>
              </a:rPr>
              <a:t>）可表示为</a:t>
            </a:r>
            <a:endParaRPr lang="zh-CN" altLang="en-US"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0 = (y -  Y^) f'(W * a) = (1−0.512)×0.512×(1−0.512)=0.122</a:t>
            </a:r>
            <a:endParaRPr lang="en-US" altLang="zh-CN" sz="1400" dirty="0" smtClean="0">
              <a:solidFill>
                <a:schemeClr val="tx2"/>
              </a:solidFill>
            </a:endParaRPr>
          </a:p>
          <a:p>
            <a:pPr algn="l" fontAlgn="base"/>
            <a:r>
              <a:rPr lang="en-US" altLang="zh-CN" sz="1400" dirty="0" smtClean="0">
                <a:solidFill>
                  <a:schemeClr val="tx2"/>
                </a:solidFill>
              </a:rPr>
              <a:t>3</a:t>
            </a:r>
            <a:r>
              <a:rPr lang="zh-CN" altLang="en-US" sz="1400" dirty="0" smtClean="0">
                <a:solidFill>
                  <a:schemeClr val="tx2"/>
                </a:solidFill>
              </a:rPr>
              <a:t>、隐藏节点的误差项</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h=W *</a:t>
            </a:r>
            <a:r>
              <a:rPr lang="el-GR" altLang="zh-CN" sz="1400" dirty="0" smtClean="0">
                <a:solidFill>
                  <a:schemeClr val="tx2"/>
                </a:solidFill>
              </a:rPr>
              <a:t> δ</a:t>
            </a:r>
            <a:r>
              <a:rPr lang="en-US" altLang="zh-CN" sz="1400" dirty="0" smtClean="0">
                <a:solidFill>
                  <a:schemeClr val="tx2"/>
                </a:solidFill>
              </a:rPr>
              <a:t>0 * f ′(h)=0.1×0.122×0.495×(1−0.495)=0.003</a:t>
            </a:r>
            <a:endParaRPr lang="en-US" altLang="zh-CN" sz="1400" dirty="0" smtClean="0">
              <a:solidFill>
                <a:schemeClr val="tx2"/>
              </a:solidFill>
            </a:endParaRPr>
          </a:p>
          <a:p>
            <a:pPr algn="l" fontAlgn="base"/>
            <a:r>
              <a:rPr lang="en-US" altLang="zh-CN" sz="1400" dirty="0" smtClean="0">
                <a:solidFill>
                  <a:schemeClr val="tx2"/>
                </a:solidFill>
              </a:rPr>
              <a:t>4</a:t>
            </a:r>
            <a:r>
              <a:rPr lang="zh-CN" altLang="en-US" sz="1400" dirty="0" smtClean="0">
                <a:solidFill>
                  <a:schemeClr val="tx2"/>
                </a:solidFill>
              </a:rPr>
              <a:t>、隐藏层</a:t>
            </a:r>
            <a:r>
              <a:rPr lang="en-US" altLang="zh-CN" sz="1400" dirty="0" smtClean="0">
                <a:solidFill>
                  <a:schemeClr val="tx2"/>
                </a:solidFill>
              </a:rPr>
              <a:t>-</a:t>
            </a:r>
            <a:r>
              <a:rPr lang="zh-CN" altLang="en-US" sz="1400" dirty="0" smtClean="0">
                <a:solidFill>
                  <a:schemeClr val="tx2"/>
                </a:solidFill>
              </a:rPr>
              <a:t>输出层权重更新步长</a:t>
            </a:r>
            <a:r>
              <a:rPr lang="en-US" altLang="zh-CN" sz="1400" dirty="0" smtClean="0">
                <a:solidFill>
                  <a:schemeClr val="tx2"/>
                </a:solidFill>
              </a:rPr>
              <a:t>=</a:t>
            </a:r>
            <a:r>
              <a:rPr lang="zh-CN" altLang="en-US" sz="1400" dirty="0" smtClean="0">
                <a:solidFill>
                  <a:schemeClr val="tx2"/>
                </a:solidFill>
              </a:rPr>
              <a:t>学习率</a:t>
            </a:r>
            <a:r>
              <a:rPr lang="en-US" altLang="zh-CN" sz="1400" dirty="0" smtClean="0">
                <a:solidFill>
                  <a:schemeClr val="tx2"/>
                </a:solidFill>
              </a:rPr>
              <a:t>*</a:t>
            </a:r>
            <a:r>
              <a:rPr lang="zh-CN" altLang="en-US" sz="1400" dirty="0" smtClean="0">
                <a:solidFill>
                  <a:schemeClr val="tx2"/>
                </a:solidFill>
              </a:rPr>
              <a:t>输出节点误差</a:t>
            </a:r>
            <a:r>
              <a:rPr lang="en-US" altLang="zh-CN" sz="1400" dirty="0" smtClean="0">
                <a:solidFill>
                  <a:schemeClr val="tx2"/>
                </a:solidFill>
              </a:rPr>
              <a:t>*</a:t>
            </a:r>
            <a:r>
              <a:rPr lang="zh-CN" altLang="en-US" sz="1400" dirty="0" smtClean="0">
                <a:solidFill>
                  <a:schemeClr val="tx2"/>
                </a:solidFill>
              </a:rPr>
              <a:t>隐藏节点激活值</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smtClean="0">
                <a:solidFill>
                  <a:schemeClr val="tx2"/>
                </a:solidFill>
              </a:rPr>
              <a:t>W=</a:t>
            </a:r>
            <a:r>
              <a:rPr lang="el-GR" altLang="zh-CN" sz="1400" dirty="0" smtClean="0">
                <a:solidFill>
                  <a:schemeClr val="tx2"/>
                </a:solidFill>
              </a:rPr>
              <a:t>η</a:t>
            </a:r>
            <a:r>
              <a:rPr lang="en-US" altLang="zh-CN" sz="1400" dirty="0" smtClean="0">
                <a:solidFill>
                  <a:schemeClr val="tx2"/>
                </a:solidFill>
              </a:rPr>
              <a:t>*</a:t>
            </a:r>
            <a:r>
              <a:rPr lang="el-GR" altLang="zh-CN" sz="1400" dirty="0" smtClean="0">
                <a:solidFill>
                  <a:schemeClr val="tx2"/>
                </a:solidFill>
              </a:rPr>
              <a:t>δ</a:t>
            </a:r>
            <a:r>
              <a:rPr lang="en-US" altLang="zh-CN" sz="1400" dirty="0" smtClean="0">
                <a:solidFill>
                  <a:schemeClr val="tx2"/>
                </a:solidFill>
              </a:rPr>
              <a:t>0*a=0.5×0.122×0.495=0.0302</a:t>
            </a:r>
            <a:endParaRPr lang="en-US" altLang="zh-CN" sz="1400" dirty="0" smtClean="0">
              <a:solidFill>
                <a:schemeClr val="tx2"/>
              </a:solidFill>
            </a:endParaRPr>
          </a:p>
          <a:p>
            <a:pPr algn="l" fontAlgn="base"/>
            <a:r>
              <a:rPr lang="en-US" altLang="zh-CN" sz="1400" dirty="0" smtClean="0">
                <a:solidFill>
                  <a:schemeClr val="tx2"/>
                </a:solidFill>
              </a:rPr>
              <a:t>5</a:t>
            </a:r>
            <a:r>
              <a:rPr lang="zh-CN" altLang="en-US" sz="1400" dirty="0" smtClean="0">
                <a:solidFill>
                  <a:schemeClr val="tx2"/>
                </a:solidFill>
              </a:rPr>
              <a:t>、输入</a:t>
            </a:r>
            <a:r>
              <a:rPr lang="en-US" altLang="zh-CN" sz="1400" dirty="0" smtClean="0">
                <a:solidFill>
                  <a:schemeClr val="tx2"/>
                </a:solidFill>
              </a:rPr>
              <a:t>-</a:t>
            </a:r>
            <a:r>
              <a:rPr lang="zh-CN" altLang="en-US" sz="1400" dirty="0" smtClean="0">
                <a:solidFill>
                  <a:schemeClr val="tx2"/>
                </a:solidFill>
              </a:rPr>
              <a:t>隐藏层权重 </a:t>
            </a:r>
            <a:r>
              <a:rPr lang="en-US" altLang="zh-CN" sz="1400" dirty="0" err="1" smtClean="0">
                <a:solidFill>
                  <a:schemeClr val="tx2"/>
                </a:solidFill>
              </a:rPr>
              <a:t>w_i</a:t>
            </a:r>
            <a:r>
              <a:rPr lang="en-US" altLang="zh-CN" sz="1400" i="1" dirty="0" smtClean="0">
                <a:solidFill>
                  <a:schemeClr val="tx2"/>
                </a:solidFill>
              </a:rPr>
              <a:t>=</a:t>
            </a:r>
            <a:r>
              <a:rPr lang="en-US" altLang="zh-CN" sz="1400" dirty="0" smtClean="0">
                <a:solidFill>
                  <a:schemeClr val="tx2"/>
                </a:solidFill>
              </a:rPr>
              <a:t> </a:t>
            </a:r>
            <a:r>
              <a:rPr lang="zh-CN" altLang="en-US" sz="1400" dirty="0" smtClean="0">
                <a:solidFill>
                  <a:schemeClr val="tx2"/>
                </a:solidFill>
              </a:rPr>
              <a:t>学习率</a:t>
            </a:r>
            <a:r>
              <a:rPr lang="en-US" altLang="zh-CN" sz="1400" dirty="0" smtClean="0">
                <a:solidFill>
                  <a:schemeClr val="tx2"/>
                </a:solidFill>
              </a:rPr>
              <a:t>*</a:t>
            </a:r>
            <a:r>
              <a:rPr lang="zh-CN" altLang="en-US" sz="1400" dirty="0" smtClean="0">
                <a:solidFill>
                  <a:schemeClr val="tx2"/>
                </a:solidFill>
              </a:rPr>
              <a:t>隐藏节点误差</a:t>
            </a:r>
            <a:r>
              <a:rPr lang="en-US" altLang="zh-CN" sz="1400" dirty="0" smtClean="0">
                <a:solidFill>
                  <a:schemeClr val="tx2"/>
                </a:solidFill>
              </a:rPr>
              <a:t>*</a:t>
            </a:r>
            <a:r>
              <a:rPr lang="zh-CN" altLang="en-US" sz="1400" dirty="0" smtClean="0">
                <a:solidFill>
                  <a:schemeClr val="tx2"/>
                </a:solidFill>
              </a:rPr>
              <a:t>输入值</a:t>
            </a:r>
            <a:endParaRPr lang="en-US" altLang="zh-CN" sz="1400" dirty="0" smtClean="0">
              <a:solidFill>
                <a:schemeClr val="tx2"/>
              </a:solidFill>
            </a:endParaRPr>
          </a:p>
          <a:p>
            <a:pPr algn="l" fontAlgn="base"/>
            <a:r>
              <a:rPr lang="el-GR" altLang="zh-CN" sz="1400" dirty="0" smtClean="0">
                <a:solidFill>
                  <a:schemeClr val="tx2"/>
                </a:solidFill>
              </a:rPr>
              <a:t>Δ</a:t>
            </a:r>
            <a:r>
              <a:rPr lang="en-US" altLang="zh-CN" sz="1400" dirty="0" err="1" smtClean="0">
                <a:solidFill>
                  <a:schemeClr val="tx2"/>
                </a:solidFill>
              </a:rPr>
              <a:t>Wi</a:t>
            </a:r>
            <a:r>
              <a:rPr lang="en-US" altLang="zh-CN" sz="1400" dirty="0" smtClean="0">
                <a:solidFill>
                  <a:schemeClr val="tx2"/>
                </a:solidFill>
              </a:rPr>
              <a:t>​=</a:t>
            </a:r>
            <a:r>
              <a:rPr lang="el-GR" altLang="zh-CN" sz="1400" dirty="0" smtClean="0">
                <a:solidFill>
                  <a:schemeClr val="tx2"/>
                </a:solidFill>
              </a:rPr>
              <a:t>η</a:t>
            </a:r>
            <a:r>
              <a:rPr lang="en-US" altLang="zh-CN" sz="1400" dirty="0" smtClean="0">
                <a:solidFill>
                  <a:schemeClr val="tx2"/>
                </a:solidFill>
              </a:rPr>
              <a:t>*</a:t>
            </a:r>
            <a:r>
              <a:rPr lang="el-GR" altLang="zh-CN" sz="1400" dirty="0" smtClean="0">
                <a:solidFill>
                  <a:schemeClr val="tx2"/>
                </a:solidFill>
              </a:rPr>
              <a:t>δ</a:t>
            </a:r>
            <a:r>
              <a:rPr lang="en-US" altLang="zh-CN" sz="1400" dirty="0" smtClean="0">
                <a:solidFill>
                  <a:schemeClr val="tx2"/>
                </a:solidFill>
              </a:rPr>
              <a:t>h*Xi​=(0.5×0.003×0.1,0.5×0.003×0.3)=(0.00015,0.00045)</a:t>
            </a:r>
            <a:endParaRPr lang="en-US" altLang="zh-CN" sz="1400" dirty="0" smtClean="0">
              <a:solidFill>
                <a:schemeClr val="tx2"/>
              </a:solidFill>
            </a:endParaRPr>
          </a:p>
          <a:p>
            <a:pPr algn="l" fontAlgn="base"/>
            <a:endParaRPr lang="en-US" altLang="zh-CN" sz="1400" dirty="0" smtClean="0">
              <a:solidFill>
                <a:schemeClr val="tx2"/>
              </a:solidFill>
            </a:endParaRPr>
          </a:p>
          <a:p>
            <a:pPr algn="l" fontAlgn="base"/>
            <a:endParaRPr lang="en-US" altLang="zh-CN" sz="1400" dirty="0" smtClean="0">
              <a:solidFill>
                <a:schemeClr val="tx2"/>
              </a:solidFill>
            </a:endParaRPr>
          </a:p>
        </p:txBody>
      </p:sp>
      <mc:AlternateContent xmlns:mc="http://schemas.openxmlformats.org/markup-compatibility/2006" xmlns:p14="http://schemas.microsoft.com/office/powerpoint/2010/main">
        <mc:Choice Requires="p14">
          <p:contentPart r:id="rId2" p14:bwMode="auto">
            <p14:nvContentPartPr>
              <p14:cNvPr id="8" name="墨迹 7"/>
              <p14:cNvContentPartPr/>
              <p14:nvPr/>
            </p14:nvContentPartPr>
            <p14:xfrm>
              <a:off x="482600" y="4121150"/>
              <a:ext cx="1981200" cy="527050"/>
            </p14:xfrm>
          </p:contentPart>
        </mc:Choice>
        <mc:Fallback xmlns="">
          <p:pic>
            <p:nvPicPr>
              <p:cNvPr id="8" name="墨迹 7"/>
            </p:nvPicPr>
            <p:blipFill>
              <a:blip r:embed="rId3"/>
            </p:blipFill>
            <p:spPr>
              <a:xfrm>
                <a:off x="482600" y="4121150"/>
                <a:ext cx="1981200" cy="527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908050" y="2501900"/>
              <a:ext cx="800100" cy="444500"/>
            </p14:xfrm>
          </p:contentPart>
        </mc:Choice>
        <mc:Fallback xmlns="">
          <p:pic>
            <p:nvPicPr>
              <p:cNvPr id="10" name="墨迹 9"/>
            </p:nvPicPr>
            <p:blipFill>
              <a:blip r:embed="rId5"/>
            </p:blipFill>
            <p:spPr>
              <a:xfrm>
                <a:off x="908050" y="2501900"/>
                <a:ext cx="800100" cy="4445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18411825" y="18137188"/>
              <a:ext cx="0" cy="0"/>
            </p14:xfrm>
          </p:contentPart>
        </mc:Choice>
        <mc:Fallback xmlns="">
          <p:pic>
            <p:nvPicPr>
              <p:cNvPr id="11" name="墨迹 10"/>
            </p:nvPicPr>
            <p:blipFill>
              <a:blip r:embed="rId7"/>
            </p:blipFill>
            <p:spPr>
              <a:xfrm>
                <a:off x="18411825" y="18137188"/>
                <a:ext cx="0" cy="0"/>
              </a:xfrm>
              <a:prstGeom prst="rect"/>
            </p:spPr>
          </p:pic>
        </mc:Fallback>
      </mc:AlternateContent>
      <p:sp>
        <p:nvSpPr>
          <p:cNvPr id="2" name="副标题 2"/>
          <p:cNvSpPr txBox="1"/>
          <p:nvPr/>
        </p:nvSpPr>
        <p:spPr>
          <a:xfrm>
            <a:off x="8859520" y="6030595"/>
            <a:ext cx="3042285" cy="56070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en-US" altLang="zh-CN" sz="1800" b="1" dirty="0" smtClean="0">
                <a:solidFill>
                  <a:srgbClr val="FF0000"/>
                </a:solidFill>
                <a:latin typeface="微软雅黑" panose="020B0503020204020204" pitchFamily="34" charset="-122"/>
                <a:ea typeface="微软雅黑" panose="020B0503020204020204" pitchFamily="34" charset="-122"/>
              </a:rPr>
              <a:t>code2:</a:t>
            </a:r>
            <a:r>
              <a:rPr lang="zh-CN" altLang="en-US" sz="1800" b="1" dirty="0" smtClean="0">
                <a:solidFill>
                  <a:srgbClr val="FF0000"/>
                </a:solidFill>
                <a:latin typeface="微软雅黑" panose="020B0503020204020204" pitchFamily="34" charset="-122"/>
                <a:ea typeface="微软雅黑" panose="020B0503020204020204" pitchFamily="34" charset="-122"/>
              </a:rPr>
              <a:t>演示只执行</a:t>
            </a:r>
            <a:r>
              <a:rPr lang="en-US" altLang="zh-CN" sz="1800" b="1" dirty="0" smtClean="0">
                <a:solidFill>
                  <a:srgbClr val="FF0000"/>
                </a:solidFill>
                <a:latin typeface="微软雅黑" panose="020B0503020204020204" pitchFamily="34" charset="-122"/>
                <a:ea typeface="微软雅黑" panose="020B0503020204020204" pitchFamily="34" charset="-122"/>
              </a:rPr>
              <a:t>1</a:t>
            </a:r>
            <a:r>
              <a:rPr lang="zh-CN" altLang="en-US" sz="1800" b="1" dirty="0" smtClean="0">
                <a:solidFill>
                  <a:srgbClr val="FF0000"/>
                </a:solidFill>
                <a:latin typeface="微软雅黑" panose="020B0503020204020204" pitchFamily="34" charset="-122"/>
                <a:ea typeface="微软雅黑" panose="020B0503020204020204" pitchFamily="34" charset="-122"/>
              </a:rPr>
              <a:t>次的反向传播</a:t>
            </a:r>
            <a:endParaRPr lang="zh-CN" altLang="en-US" sz="1800" b="1"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txBox="1"/>
          <p:nvPr/>
        </p:nvSpPr>
        <p:spPr>
          <a:xfrm>
            <a:off x="4015105" y="519430"/>
            <a:ext cx="3496310" cy="85661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4000" b="1" dirty="0" smtClean="0">
                <a:solidFill>
                  <a:schemeClr val="tx2"/>
                </a:solidFill>
                <a:latin typeface="微软雅黑" panose="020B0503020204020204" pitchFamily="34" charset="-122"/>
                <a:ea typeface="微软雅黑" panose="020B0503020204020204" pitchFamily="34" charset="-122"/>
              </a:rPr>
              <a:t>隐藏层</a:t>
            </a:r>
            <a:endParaRPr lang="en-US" altLang="zh-CN" sz="1800" dirty="0" smtClean="0">
              <a:solidFill>
                <a:srgbClr val="FF0000"/>
              </a:solidFill>
              <a:latin typeface="微软雅黑" panose="020B0503020204020204" pitchFamily="34" charset="-122"/>
              <a:ea typeface="微软雅黑" panose="020B0503020204020204" pitchFamily="34" charset="-122"/>
            </a:endParaRPr>
          </a:p>
        </p:txBody>
      </p:sp>
      <p:pic>
        <p:nvPicPr>
          <p:cNvPr id="41986" name="Picture 2" descr="H:\容大在线教育\深度学习课件\2.2 numpy矩阵乘法和神经网络入门\2.3神经网络入门\images\3.png"/>
          <p:cNvPicPr>
            <a:picLocks noChangeAspect="1" noChangeArrowheads="1"/>
          </p:cNvPicPr>
          <p:nvPr/>
        </p:nvPicPr>
        <p:blipFill>
          <a:blip r:embed="rId1" cstate="print"/>
          <a:srcRect/>
          <a:stretch>
            <a:fillRect/>
          </a:stretch>
        </p:blipFill>
        <p:spPr bwMode="auto">
          <a:xfrm>
            <a:off x="3225800" y="1109980"/>
            <a:ext cx="5074285" cy="5074285"/>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1744345" y="509905"/>
            <a:ext cx="7384415" cy="102870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4000" b="1" dirty="0" smtClean="0">
                <a:solidFill>
                  <a:schemeClr val="tx2"/>
                </a:solidFill>
                <a:latin typeface="微软雅黑" panose="020B0503020204020204" pitchFamily="34" charset="-122"/>
                <a:ea typeface="微软雅黑" panose="020B0503020204020204" pitchFamily="34" charset="-122"/>
              </a:rPr>
              <a:t>初始化权重值</a:t>
            </a:r>
            <a:endParaRPr lang="zh-CN" altLang="en-US" sz="4000" b="1" dirty="0" smtClean="0">
              <a:solidFill>
                <a:schemeClr val="tx2"/>
              </a:solidFill>
              <a:latin typeface="微软雅黑" panose="020B0503020204020204" pitchFamily="34" charset="-122"/>
              <a:ea typeface="微软雅黑" panose="020B0503020204020204" pitchFamily="34" charset="-122"/>
            </a:endParaRPr>
          </a:p>
        </p:txBody>
      </p:sp>
      <p:pic>
        <p:nvPicPr>
          <p:cNvPr id="41987" name="Picture 3" descr="H:\容大在线教育\深度学习课件\2.2 numpy矩阵乘法和神经网络入门\2.3神经网络入门\images\1.png"/>
          <p:cNvPicPr>
            <a:picLocks noChangeAspect="1" noChangeArrowheads="1"/>
          </p:cNvPicPr>
          <p:nvPr/>
        </p:nvPicPr>
        <p:blipFill>
          <a:blip r:embed="rId1" cstate="print"/>
          <a:srcRect/>
          <a:stretch>
            <a:fillRect/>
          </a:stretch>
        </p:blipFill>
        <p:spPr bwMode="auto">
          <a:xfrm>
            <a:off x="2037715" y="1538605"/>
            <a:ext cx="6551295" cy="3100705"/>
          </a:xfrm>
          <a:prstGeom prst="rect">
            <a:avLst/>
          </a:prstGeom>
          <a:noFill/>
        </p:spPr>
      </p:pic>
      <p:sp>
        <p:nvSpPr>
          <p:cNvPr id="5" name="副标题 2"/>
          <p:cNvSpPr txBox="1"/>
          <p:nvPr/>
        </p:nvSpPr>
        <p:spPr>
          <a:xfrm>
            <a:off x="1880464" y="4950417"/>
            <a:ext cx="9320929" cy="1467162"/>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400" b="1" dirty="0" err="1" smtClean="0">
                <a:solidFill>
                  <a:schemeClr val="tx2"/>
                </a:solidFill>
                <a:latin typeface="微软雅黑" panose="020B0503020204020204" pitchFamily="34" charset="-122"/>
                <a:ea typeface="微软雅黑" panose="020B0503020204020204" pitchFamily="34" charset="-122"/>
              </a:rPr>
              <a:t>Numpy</a:t>
            </a:r>
            <a:r>
              <a:rPr lang="zh-CN" altLang="en-US" sz="1400" b="1" dirty="0" smtClean="0">
                <a:solidFill>
                  <a:schemeClr val="tx2"/>
                </a:solidFill>
                <a:latin typeface="微软雅黑" panose="020B0503020204020204" pitchFamily="34" charset="-122"/>
                <a:ea typeface="微软雅黑" panose="020B0503020204020204" pitchFamily="34" charset="-122"/>
              </a:rPr>
              <a:t>实现</a:t>
            </a:r>
            <a:endParaRPr lang="en-US" altLang="zh-CN" sz="1400" b="1"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1400" dirty="0" err="1" smtClean="0">
                <a:solidFill>
                  <a:schemeClr val="tx2"/>
                </a:solidFill>
                <a:latin typeface="微软雅黑" panose="020B0503020204020204" pitchFamily="34" charset="-122"/>
                <a:ea typeface="微软雅黑" panose="020B0503020204020204" pitchFamily="34" charset="-122"/>
              </a:rPr>
              <a:t>n_records</a:t>
            </a:r>
            <a:r>
              <a:rPr lang="en-US" altLang="zh-CN" sz="1400" dirty="0" smtClean="0">
                <a:solidFill>
                  <a:schemeClr val="tx2"/>
                </a:solidFill>
                <a:latin typeface="微软雅黑" panose="020B0503020204020204" pitchFamily="34" charset="-122"/>
                <a:ea typeface="微软雅黑" panose="020B0503020204020204" pitchFamily="34" charset="-122"/>
              </a:rPr>
              <a:t>, </a:t>
            </a:r>
            <a:r>
              <a:rPr lang="en-US" altLang="zh-CN" sz="1400" dirty="0" err="1" smtClean="0">
                <a:solidFill>
                  <a:schemeClr val="tx2"/>
                </a:solidFill>
                <a:latin typeface="微软雅黑" panose="020B0503020204020204" pitchFamily="34" charset="-122"/>
                <a:ea typeface="微软雅黑" panose="020B0503020204020204" pitchFamily="34" charset="-122"/>
              </a:rPr>
              <a:t>n_features </a:t>
            </a:r>
            <a:r>
              <a:rPr lang="en-US" altLang="zh-CN" sz="1400" dirty="0" smtClean="0">
                <a:solidFill>
                  <a:schemeClr val="tx2"/>
                </a:solidFill>
                <a:latin typeface="微软雅黑" panose="020B0503020204020204" pitchFamily="34" charset="-122"/>
                <a:ea typeface="微软雅黑" panose="020B0503020204020204" pitchFamily="34" charset="-122"/>
              </a:rPr>
              <a:t>= </a:t>
            </a:r>
            <a:r>
              <a:rPr lang="en-US" altLang="zh-CN" sz="1400" dirty="0" err="1" smtClean="0">
                <a:solidFill>
                  <a:schemeClr val="tx2"/>
                </a:solidFill>
                <a:latin typeface="微软雅黑" panose="020B0503020204020204" pitchFamily="34" charset="-122"/>
                <a:ea typeface="微软雅黑" panose="020B0503020204020204" pitchFamily="34" charset="-122"/>
              </a:rPr>
              <a:t>features.shape</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1400" dirty="0" err="1" smtClean="0">
                <a:solidFill>
                  <a:schemeClr val="tx2"/>
                </a:solidFill>
                <a:latin typeface="微软雅黑" panose="020B0503020204020204" pitchFamily="34" charset="-122"/>
                <a:ea typeface="微软雅黑" panose="020B0503020204020204" pitchFamily="34" charset="-122"/>
              </a:rPr>
              <a:t>n_hidden</a:t>
            </a:r>
            <a:r>
              <a:rPr lang="en-US" altLang="zh-CN" sz="1400" dirty="0" smtClean="0">
                <a:solidFill>
                  <a:schemeClr val="tx2"/>
                </a:solidFill>
                <a:latin typeface="微软雅黑" panose="020B0503020204020204" pitchFamily="34" charset="-122"/>
                <a:ea typeface="微软雅黑" panose="020B0503020204020204" pitchFamily="34" charset="-122"/>
              </a:rPr>
              <a:t> = 2 </a:t>
            </a:r>
            <a:endParaRPr lang="en-US" altLang="zh-CN" sz="1400"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1400" dirty="0" err="1" smtClean="0">
                <a:solidFill>
                  <a:schemeClr val="tx2"/>
                </a:solidFill>
                <a:latin typeface="微软雅黑" panose="020B0503020204020204" pitchFamily="34" charset="-122"/>
                <a:ea typeface="微软雅黑" panose="020B0503020204020204" pitchFamily="34" charset="-122"/>
              </a:rPr>
              <a:t>weights_input_to_hidden</a:t>
            </a:r>
            <a:r>
              <a:rPr lang="en-US" altLang="zh-CN" sz="1400" dirty="0" smtClean="0">
                <a:solidFill>
                  <a:schemeClr val="tx2"/>
                </a:solidFill>
                <a:latin typeface="微软雅黑" panose="020B0503020204020204" pitchFamily="34" charset="-122"/>
                <a:ea typeface="微软雅黑" panose="020B0503020204020204" pitchFamily="34" charset="-122"/>
              </a:rPr>
              <a:t> = </a:t>
            </a:r>
            <a:r>
              <a:rPr lang="en-US" altLang="zh-CN" sz="1400" dirty="0" err="1" smtClean="0">
                <a:solidFill>
                  <a:schemeClr val="tx2"/>
                </a:solidFill>
                <a:latin typeface="微软雅黑" panose="020B0503020204020204" pitchFamily="34" charset="-122"/>
                <a:ea typeface="微软雅黑" panose="020B0503020204020204" pitchFamily="34" charset="-122"/>
              </a:rPr>
              <a:t>np.random.normal</a:t>
            </a:r>
            <a:r>
              <a:rPr lang="en-US" altLang="zh-CN" sz="1400" dirty="0" smtClean="0">
                <a:solidFill>
                  <a:schemeClr val="tx2"/>
                </a:solidFill>
                <a:latin typeface="微软雅黑" panose="020B0503020204020204" pitchFamily="34" charset="-122"/>
                <a:ea typeface="微软雅黑" panose="020B0503020204020204" pitchFamily="34" charset="-122"/>
              </a:rPr>
              <a:t>(0, </a:t>
            </a:r>
            <a:r>
              <a:rPr lang="en-US" altLang="zh-CN" sz="1400" dirty="0" err="1" smtClean="0">
                <a:solidFill>
                  <a:schemeClr val="tx2"/>
                </a:solidFill>
                <a:latin typeface="微软雅黑" panose="020B0503020204020204" pitchFamily="34" charset="-122"/>
                <a:ea typeface="微软雅黑" panose="020B0503020204020204" pitchFamily="34" charset="-122"/>
              </a:rPr>
              <a:t>n_inputs</a:t>
            </a:r>
            <a:r>
              <a:rPr lang="en-US" altLang="zh-CN" sz="1400" dirty="0" smtClean="0">
                <a:solidFill>
                  <a:schemeClr val="tx2"/>
                </a:solidFill>
                <a:latin typeface="微软雅黑" panose="020B0503020204020204" pitchFamily="34" charset="-122"/>
                <a:ea typeface="微软雅黑" panose="020B0503020204020204" pitchFamily="34" charset="-122"/>
              </a:rPr>
              <a:t>**-0.5, size=(</a:t>
            </a:r>
            <a:r>
              <a:rPr lang="en-US" altLang="zh-CN" sz="1400" dirty="0" err="1" smtClean="0">
                <a:solidFill>
                  <a:schemeClr val="tx2"/>
                </a:solidFill>
                <a:latin typeface="微软雅黑" panose="020B0503020204020204" pitchFamily="34" charset="-122"/>
                <a:ea typeface="微软雅黑" panose="020B0503020204020204" pitchFamily="34" charset="-122"/>
                <a:sym typeface="+mn-ea"/>
              </a:rPr>
              <a:t>n_features </a:t>
            </a:r>
            <a:r>
              <a:rPr lang="en-US" altLang="zh-CN" sz="1400" dirty="0" smtClean="0">
                <a:solidFill>
                  <a:schemeClr val="tx2"/>
                </a:solidFill>
                <a:latin typeface="微软雅黑" panose="020B0503020204020204" pitchFamily="34" charset="-122"/>
                <a:ea typeface="微软雅黑" panose="020B0503020204020204" pitchFamily="34" charset="-122"/>
              </a:rPr>
              <a:t>,   </a:t>
            </a:r>
            <a:r>
              <a:rPr lang="en-US" altLang="zh-CN" sz="1400" dirty="0" err="1" smtClean="0">
                <a:solidFill>
                  <a:schemeClr val="tx2"/>
                </a:solidFill>
                <a:latin typeface="微软雅黑" panose="020B0503020204020204" pitchFamily="34" charset="-122"/>
                <a:ea typeface="微软雅黑" panose="020B0503020204020204" pitchFamily="34" charset="-122"/>
              </a:rPr>
              <a:t>n_hidden</a:t>
            </a:r>
            <a:r>
              <a:rPr lang="en-US" altLang="zh-CN" sz="1400" dirty="0" smtClean="0">
                <a:solidFill>
                  <a:schemeClr val="tx2"/>
                </a:solidFill>
                <a:latin typeface="微软雅黑" panose="020B0503020204020204" pitchFamily="34" charset="-122"/>
                <a:ea typeface="微软雅黑" panose="020B0503020204020204" pitchFamily="34" charset="-122"/>
              </a:rPr>
              <a:t>))</a:t>
            </a:r>
            <a:endParaRPr lang="en-US" altLang="zh-CN" sz="14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txBox="1"/>
          <p:nvPr/>
        </p:nvSpPr>
        <p:spPr>
          <a:xfrm>
            <a:off x="3004185" y="662305"/>
            <a:ext cx="5203825"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3200" b="1" dirty="0" smtClean="0">
                <a:solidFill>
                  <a:schemeClr val="tx2"/>
                </a:solidFill>
                <a:latin typeface="微软雅黑" panose="020B0503020204020204" pitchFamily="34" charset="-122"/>
                <a:ea typeface="微软雅黑" panose="020B0503020204020204" pitchFamily="34" charset="-122"/>
              </a:rPr>
              <a:t>隐藏层节点的输入</a:t>
            </a:r>
            <a:endParaRPr lang="zh-CN" altLang="en-US" sz="3200" b="1" dirty="0" smtClean="0">
              <a:solidFill>
                <a:schemeClr val="tx2"/>
              </a:solidFill>
              <a:latin typeface="微软雅黑" panose="020B0503020204020204" pitchFamily="34" charset="-122"/>
              <a:ea typeface="微软雅黑" panose="020B0503020204020204" pitchFamily="34" charset="-122"/>
            </a:endParaRPr>
          </a:p>
        </p:txBody>
      </p:sp>
      <p:sp>
        <p:nvSpPr>
          <p:cNvPr id="3" name="副标题 2"/>
          <p:cNvSpPr txBox="1"/>
          <p:nvPr/>
        </p:nvSpPr>
        <p:spPr>
          <a:xfrm>
            <a:off x="2319815" y="1535293"/>
            <a:ext cx="7384470"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endParaRPr lang="en-US" altLang="zh-CN" sz="1600" b="1" dirty="0" smtClean="0">
              <a:solidFill>
                <a:schemeClr val="tx2"/>
              </a:solidFill>
              <a:latin typeface="微软雅黑" panose="020B0503020204020204" pitchFamily="34" charset="-122"/>
              <a:ea typeface="微软雅黑" panose="020B0503020204020204" pitchFamily="34" charset="-122"/>
            </a:endParaRPr>
          </a:p>
        </p:txBody>
      </p:sp>
      <p:pic>
        <p:nvPicPr>
          <p:cNvPr id="43010" name="Picture 2" descr="H:\容大在线教育\深度学习课件\2.2 numpy矩阵乘法和神经网络入门\2.3神经网络入门\images\2.png"/>
          <p:cNvPicPr>
            <a:picLocks noChangeAspect="1" noChangeArrowheads="1"/>
          </p:cNvPicPr>
          <p:nvPr/>
        </p:nvPicPr>
        <p:blipFill>
          <a:blip r:embed="rId1" cstate="print"/>
          <a:srcRect/>
          <a:stretch>
            <a:fillRect/>
          </a:stretch>
        </p:blipFill>
        <p:spPr bwMode="auto">
          <a:xfrm>
            <a:off x="3143917" y="1760452"/>
            <a:ext cx="4924469" cy="3338819"/>
          </a:xfrm>
          <a:prstGeom prst="rect">
            <a:avLst/>
          </a:prstGeom>
          <a:noFill/>
        </p:spPr>
      </p:pic>
      <p:sp>
        <p:nvSpPr>
          <p:cNvPr id="7" name="副标题 2"/>
          <p:cNvSpPr txBox="1"/>
          <p:nvPr/>
        </p:nvSpPr>
        <p:spPr>
          <a:xfrm>
            <a:off x="2395316" y="5243227"/>
            <a:ext cx="7384470" cy="87294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2000" dirty="0" err="1" smtClean="0">
                <a:solidFill>
                  <a:schemeClr val="tx2"/>
                </a:solidFill>
                <a:latin typeface="微软雅黑" panose="020B0503020204020204" pitchFamily="34" charset="-122"/>
                <a:ea typeface="微软雅黑" panose="020B0503020204020204" pitchFamily="34" charset="-122"/>
              </a:rPr>
              <a:t>Numpy</a:t>
            </a:r>
            <a:r>
              <a:rPr lang="zh-CN" altLang="en-US" sz="2000" dirty="0" smtClean="0">
                <a:solidFill>
                  <a:schemeClr val="tx2"/>
                </a:solidFill>
                <a:latin typeface="微软雅黑" panose="020B0503020204020204" pitchFamily="34" charset="-122"/>
                <a:ea typeface="微软雅黑" panose="020B0503020204020204" pitchFamily="34" charset="-122"/>
              </a:rPr>
              <a:t>实现：</a:t>
            </a:r>
            <a:endParaRPr lang="en-US" altLang="zh-CN" sz="2000"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2000" dirty="0" err="1" smtClean="0">
                <a:solidFill>
                  <a:schemeClr val="tx2"/>
                </a:solidFill>
                <a:latin typeface="微软雅黑" panose="020B0503020204020204" pitchFamily="34" charset="-122"/>
                <a:ea typeface="微软雅黑" panose="020B0503020204020204" pitchFamily="34" charset="-122"/>
              </a:rPr>
              <a:t>hidden_inputs</a:t>
            </a:r>
            <a:r>
              <a:rPr lang="en-US" altLang="zh-CN" sz="2000" dirty="0" smtClean="0">
                <a:solidFill>
                  <a:schemeClr val="tx2"/>
                </a:solidFill>
                <a:latin typeface="微软雅黑" panose="020B0503020204020204" pitchFamily="34" charset="-122"/>
                <a:ea typeface="微软雅黑" panose="020B0503020204020204" pitchFamily="34" charset="-122"/>
              </a:rPr>
              <a:t> = </a:t>
            </a:r>
            <a:r>
              <a:rPr lang="en-US" altLang="zh-CN" sz="2000" dirty="0" err="1" smtClean="0">
                <a:solidFill>
                  <a:schemeClr val="tx2"/>
                </a:solidFill>
                <a:latin typeface="微软雅黑" panose="020B0503020204020204" pitchFamily="34" charset="-122"/>
                <a:ea typeface="微软雅黑" panose="020B0503020204020204" pitchFamily="34" charset="-122"/>
              </a:rPr>
              <a:t>np.dot</a:t>
            </a:r>
            <a:r>
              <a:rPr lang="en-US" altLang="zh-CN" sz="2000" dirty="0" smtClean="0">
                <a:solidFill>
                  <a:schemeClr val="tx2"/>
                </a:solidFill>
                <a:latin typeface="微软雅黑" panose="020B0503020204020204" pitchFamily="34" charset="-122"/>
                <a:ea typeface="微软雅黑" panose="020B0503020204020204" pitchFamily="34" charset="-122"/>
              </a:rPr>
              <a:t>(inputs, </a:t>
            </a:r>
            <a:r>
              <a:rPr lang="en-US" altLang="zh-CN" sz="2000" dirty="0" err="1" smtClean="0">
                <a:solidFill>
                  <a:schemeClr val="tx2"/>
                </a:solidFill>
                <a:latin typeface="微软雅黑" panose="020B0503020204020204" pitchFamily="34" charset="-122"/>
                <a:ea typeface="微软雅黑" panose="020B0503020204020204" pitchFamily="34" charset="-122"/>
              </a:rPr>
              <a:t>weights_input_to_hidden</a:t>
            </a:r>
            <a:r>
              <a:rPr lang="en-US" altLang="zh-CN" sz="2000" dirty="0" smtClean="0">
                <a:solidFill>
                  <a:schemeClr val="tx2"/>
                </a:solidFill>
                <a:latin typeface="微软雅黑" panose="020B0503020204020204" pitchFamily="34" charset="-122"/>
                <a:ea typeface="微软雅黑" panose="020B0503020204020204" pitchFamily="34" charset="-122"/>
              </a:rPr>
              <a:t>)</a:t>
            </a:r>
            <a:endParaRPr lang="en-US" altLang="zh-CN" sz="20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1429385" y="60325"/>
            <a:ext cx="5407660"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3200" b="1" dirty="0" smtClean="0">
                <a:solidFill>
                  <a:schemeClr val="tx2"/>
                </a:solidFill>
                <a:latin typeface="微软雅黑" panose="020B0503020204020204" pitchFamily="34" charset="-122"/>
                <a:ea typeface="微软雅黑" panose="020B0503020204020204" pitchFamily="34" charset="-122"/>
              </a:rPr>
              <a:t>多层反向传播</a:t>
            </a:r>
            <a:r>
              <a:rPr lang="zh-CN" altLang="en-US" sz="3200" b="1" dirty="0" smtClean="0">
                <a:solidFill>
                  <a:srgbClr val="C00000"/>
                </a:solidFill>
                <a:latin typeface="微软雅黑" panose="020B0503020204020204" pitchFamily="34" charset="-122"/>
                <a:ea typeface="微软雅黑" panose="020B0503020204020204" pitchFamily="34" charset="-122"/>
              </a:rPr>
              <a:t>（图解）</a:t>
            </a:r>
            <a:endParaRPr lang="zh-CN" altLang="en-US" sz="3200" b="1" dirty="0" smtClean="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307465" y="706755"/>
            <a:ext cx="9669780" cy="59277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964815" y="624840"/>
            <a:ext cx="4643120" cy="640080"/>
          </a:xfrm>
        </p:spPr>
        <p:txBody>
          <a:bodyPr>
            <a:normAutofit fontScale="90000"/>
          </a:bodyPr>
          <a:p>
            <a:r>
              <a:rPr lang="zh-CN" altLang="en-US" dirty="0"/>
              <a:t>案例一：深度学习检测皮肤癌</a:t>
            </a:r>
            <a:endParaRPr lang="zh-CN" altLang="en-US" dirty="0"/>
          </a:p>
        </p:txBody>
      </p:sp>
      <p:pic>
        <p:nvPicPr>
          <p:cNvPr id="2050" name="Picture 2" descr="E:\Uda\20190315Uda VIP宣讲课\智联直播课素材\微信图片_20190404220532.png"/>
          <p:cNvPicPr>
            <a:picLocks noChangeAspect="1" noChangeArrowheads="1"/>
          </p:cNvPicPr>
          <p:nvPr/>
        </p:nvPicPr>
        <p:blipFill>
          <a:blip r:embed="rId1"/>
          <a:srcRect/>
          <a:stretch>
            <a:fillRect/>
          </a:stretch>
        </p:blipFill>
        <p:spPr bwMode="auto">
          <a:xfrm>
            <a:off x="5720080" y="1933575"/>
            <a:ext cx="4653280" cy="4015740"/>
          </a:xfrm>
          <a:prstGeom prst="rect">
            <a:avLst/>
          </a:prstGeom>
          <a:noFill/>
        </p:spPr>
      </p:pic>
      <p:sp>
        <p:nvSpPr>
          <p:cNvPr id="8" name="标题 5"/>
          <p:cNvSpPr>
            <a:spLocks noGrp="1"/>
          </p:cNvSpPr>
          <p:nvPr/>
        </p:nvSpPr>
        <p:spPr>
          <a:xfrm>
            <a:off x="1591310" y="2500630"/>
            <a:ext cx="3702685" cy="218059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深度学习方法：标准的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分类算法</a:t>
            </a: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dirty="0">
                <a:latin typeface="微软雅黑" panose="020B0503020204020204" pitchFamily="34" charset="-122"/>
                <a:ea typeface="微软雅黑" panose="020B0503020204020204" pitchFamily="34" charset="-122"/>
                <a:cs typeface="微软雅黑" panose="020B0503020204020204" pitchFamily="34" charset="-122"/>
              </a:rPr>
            </a:b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右图：蓝色线条为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算法的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ROC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曲线，人类专业皮肤科医生的均值为菱形，且分布呈椭圆形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935095" y="-11430"/>
            <a:ext cx="3674110" cy="77343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3200" b="1" dirty="0" smtClean="0">
                <a:solidFill>
                  <a:schemeClr val="tx2"/>
                </a:solidFill>
                <a:latin typeface="微软雅黑" panose="020B0503020204020204" pitchFamily="34" charset="-122"/>
                <a:ea typeface="微软雅黑" panose="020B0503020204020204" pitchFamily="34" charset="-122"/>
              </a:rPr>
              <a:t>GRE</a:t>
            </a:r>
            <a:r>
              <a:rPr lang="zh-CN" altLang="en-US" sz="3200" b="1" dirty="0" smtClean="0">
                <a:solidFill>
                  <a:schemeClr val="tx2"/>
                </a:solidFill>
                <a:latin typeface="微软雅黑" panose="020B0503020204020204" pitchFamily="34" charset="-122"/>
                <a:ea typeface="微软雅黑" panose="020B0503020204020204" pitchFamily="34" charset="-122"/>
              </a:rPr>
              <a:t>案例的伪代码</a:t>
            </a:r>
            <a:endParaRPr lang="zh-CN" altLang="en-US" sz="3200" b="1" dirty="0" smtClean="0">
              <a:solidFill>
                <a:schemeClr val="tx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92150" y="574675"/>
            <a:ext cx="9899015" cy="5908040"/>
          </a:xfrm>
          <a:prstGeom prst="rect">
            <a:avLst/>
          </a:prstGeom>
          <a:noFill/>
        </p:spPr>
        <p:txBody>
          <a:bodyPr wrap="square" rtlCol="0">
            <a:spAutoFit/>
          </a:bodyPr>
          <a:p>
            <a:r>
              <a:rPr lang="zh-CN" altLang="en-US"/>
              <a:t>传入（</a:t>
            </a:r>
            <a:r>
              <a:rPr lang="en-US" altLang="zh-CN"/>
              <a:t>train_features, train_target</a:t>
            </a:r>
            <a:r>
              <a:rPr lang="zh-CN" altLang="en-US"/>
              <a:t>）</a:t>
            </a:r>
            <a:endParaRPr lang="zh-CN" altLang="en-US"/>
          </a:p>
          <a:p>
            <a:r>
              <a:rPr lang="en-US" altLang="zh-CN"/>
              <a:t>n_records, n_features = train_features.shape</a:t>
            </a:r>
            <a:endParaRPr lang="en-US" altLang="zh-CN"/>
          </a:p>
          <a:p>
            <a:r>
              <a:rPr lang="en-US" altLang="zh-CN"/>
              <a:t>hidden_nodes = 3</a:t>
            </a:r>
            <a:endParaRPr lang="en-US" altLang="zh-CN"/>
          </a:p>
          <a:p>
            <a:r>
              <a:rPr lang="en-US" altLang="zh-CN"/>
              <a:t>learning_rate = 0.01</a:t>
            </a:r>
            <a:endParaRPr lang="en-US" altLang="zh-CN"/>
          </a:p>
          <a:p>
            <a:r>
              <a:rPr lang="zh-CN" altLang="en-US"/>
              <a:t>初始化权重。 </a:t>
            </a:r>
            <a:r>
              <a:rPr lang="en-US" altLang="zh-CN"/>
              <a:t>Winput2h , Wh2output </a:t>
            </a:r>
            <a:endParaRPr lang="en-US" altLang="zh-CN"/>
          </a:p>
          <a:p>
            <a:r>
              <a:rPr lang="en-US" altLang="zh-CN"/>
              <a:t>Last_loss = None</a:t>
            </a:r>
            <a:endParaRPr lang="en-US" altLang="zh-CN"/>
          </a:p>
          <a:p>
            <a:r>
              <a:rPr lang="en-US" altLang="zh-CN"/>
              <a:t>epochs = 200</a:t>
            </a:r>
            <a:endParaRPr lang="en-US" altLang="zh-CN"/>
          </a:p>
          <a:p>
            <a:r>
              <a:rPr lang="en-US" altLang="zh-CN"/>
              <a:t>for e in range(epochs):</a:t>
            </a:r>
            <a:endParaRPr lang="en-US" altLang="zh-CN"/>
          </a:p>
          <a:p>
            <a:r>
              <a:rPr lang="en-US" altLang="zh-CN"/>
              <a:t>        delta_Winput2h,  delta_Wh2output = np.zeros(),  </a:t>
            </a:r>
            <a:r>
              <a:rPr lang="en-US" altLang="zh-CN">
                <a:sym typeface="+mn-ea"/>
              </a:rPr>
              <a:t> np.zeros()</a:t>
            </a:r>
            <a:endParaRPr lang="en-US" altLang="zh-CN">
              <a:sym typeface="+mn-ea"/>
            </a:endParaRPr>
          </a:p>
          <a:p>
            <a:r>
              <a:rPr lang="en-US" altLang="zh-CN">
                <a:sym typeface="+mn-ea"/>
              </a:rPr>
              <a:t>        for  X,y  zip(train_features,  train_target):</a:t>
            </a:r>
            <a:endParaRPr lang="en-US" altLang="zh-CN">
              <a:sym typeface="+mn-ea"/>
            </a:endParaRPr>
          </a:p>
          <a:p>
            <a:r>
              <a:rPr lang="en-US" altLang="zh-CN">
                <a:sym typeface="+mn-ea"/>
              </a:rPr>
              <a:t>                   # 1</a:t>
            </a:r>
            <a:r>
              <a:rPr lang="zh-CN" altLang="en-US">
                <a:sym typeface="+mn-ea"/>
              </a:rPr>
              <a:t>、正向传播；</a:t>
            </a:r>
            <a:endParaRPr lang="zh-CN" altLang="en-US">
              <a:sym typeface="+mn-ea"/>
            </a:endParaRPr>
          </a:p>
          <a:p>
            <a:r>
              <a:rPr lang="zh-CN" altLang="en-US">
                <a:sym typeface="+mn-ea"/>
              </a:rPr>
              <a:t>                   </a:t>
            </a:r>
            <a:r>
              <a:rPr lang="en-US" altLang="zh-CN">
                <a:sym typeface="+mn-ea"/>
              </a:rPr>
              <a:t># 2</a:t>
            </a:r>
            <a:r>
              <a:rPr lang="zh-CN" altLang="en-US">
                <a:sym typeface="+mn-ea"/>
              </a:rPr>
              <a:t>、获得损失</a:t>
            </a:r>
            <a:r>
              <a:rPr lang="en-US" altLang="zh-CN">
                <a:sym typeface="+mn-ea"/>
              </a:rPr>
              <a:t>(error)   </a:t>
            </a:r>
            <a:r>
              <a:rPr lang="zh-CN" altLang="en-US">
                <a:sym typeface="+mn-ea"/>
              </a:rPr>
              <a:t>用的</a:t>
            </a:r>
            <a:r>
              <a:rPr lang="en-US" altLang="zh-CN">
                <a:sym typeface="+mn-ea"/>
              </a:rPr>
              <a:t>MSE</a:t>
            </a:r>
            <a:r>
              <a:rPr lang="zh-CN" altLang="en-US">
                <a:sym typeface="+mn-ea"/>
              </a:rPr>
              <a:t>作为损失函数</a:t>
            </a:r>
            <a:endParaRPr lang="zh-CN" altLang="en-US">
              <a:sym typeface="+mn-ea"/>
            </a:endParaRPr>
          </a:p>
          <a:p>
            <a:r>
              <a:rPr lang="zh-CN" altLang="en-US">
                <a:sym typeface="+mn-ea"/>
              </a:rPr>
              <a:t>                   </a:t>
            </a:r>
            <a:r>
              <a:rPr lang="en-US" altLang="zh-CN">
                <a:sym typeface="+mn-ea"/>
              </a:rPr>
              <a:t># 3</a:t>
            </a:r>
            <a:r>
              <a:rPr lang="zh-CN" altLang="en-US">
                <a:sym typeface="+mn-ea"/>
              </a:rPr>
              <a:t>、执行反向传播</a:t>
            </a:r>
            <a:endParaRPr lang="zh-CN" altLang="en-US">
              <a:sym typeface="+mn-ea"/>
            </a:endParaRPr>
          </a:p>
          <a:p>
            <a:r>
              <a:rPr lang="zh-CN" altLang="en-US">
                <a:sym typeface="+mn-ea"/>
              </a:rPr>
              <a:t>                   </a:t>
            </a:r>
            <a:r>
              <a:rPr lang="en-US" altLang="zh-CN">
                <a:sym typeface="+mn-ea"/>
              </a:rPr>
              <a:t># 4</a:t>
            </a:r>
            <a:r>
              <a:rPr lang="zh-CN" altLang="en-US">
                <a:sym typeface="+mn-ea"/>
              </a:rPr>
              <a:t>、</a:t>
            </a:r>
            <a:r>
              <a:rPr lang="en-US" altLang="zh-CN">
                <a:sym typeface="+mn-ea"/>
              </a:rPr>
              <a:t>delta_Winput2h,  delta_Wh2output </a:t>
            </a:r>
            <a:r>
              <a:rPr lang="zh-CN" altLang="en-US">
                <a:sym typeface="+mn-ea"/>
              </a:rPr>
              <a:t>进行累加</a:t>
            </a:r>
            <a:endParaRPr lang="zh-CN" altLang="en-US">
              <a:sym typeface="+mn-ea"/>
            </a:endParaRPr>
          </a:p>
          <a:p>
            <a:r>
              <a:rPr lang="zh-CN" altLang="en-US"/>
              <a:t>        执行</a:t>
            </a:r>
            <a:r>
              <a:rPr lang="en-US" altLang="zh-CN">
                <a:sym typeface="+mn-ea"/>
              </a:rPr>
              <a:t>Winput2h , Wh2output </a:t>
            </a:r>
            <a:r>
              <a:rPr lang="zh-CN" altLang="en-US">
                <a:sym typeface="+mn-ea"/>
              </a:rPr>
              <a:t>梯度下降。</a:t>
            </a:r>
            <a:endParaRPr lang="zh-CN" altLang="en-US">
              <a:sym typeface="+mn-ea"/>
            </a:endParaRPr>
          </a:p>
          <a:p>
            <a:r>
              <a:rPr lang="zh-CN" altLang="en-US">
                <a:sym typeface="+mn-ea"/>
              </a:rPr>
              <a:t>        </a:t>
            </a:r>
            <a:r>
              <a:rPr lang="en-US" altLang="zh-CN">
                <a:sym typeface="+mn-ea"/>
              </a:rPr>
              <a:t>if  e % 10==0:</a:t>
            </a:r>
            <a:endParaRPr lang="en-US" altLang="zh-CN">
              <a:sym typeface="+mn-ea"/>
            </a:endParaRPr>
          </a:p>
          <a:p>
            <a:r>
              <a:rPr lang="en-US" altLang="zh-CN">
                <a:sym typeface="+mn-ea"/>
              </a:rPr>
              <a:t>                </a:t>
            </a:r>
            <a:r>
              <a:rPr lang="zh-CN" altLang="en-US">
                <a:sym typeface="+mn-ea"/>
              </a:rPr>
              <a:t>执行正向传播，求出当前的损失，并且打印。</a:t>
            </a:r>
            <a:endParaRPr lang="zh-CN" altLang="en-US">
              <a:sym typeface="+mn-ea"/>
            </a:endParaRPr>
          </a:p>
          <a:p>
            <a:r>
              <a:rPr lang="zh-CN" altLang="en-US">
                <a:sym typeface="+mn-ea"/>
              </a:rPr>
              <a:t>用测试数据集，做正向传播，并且求准确率。</a:t>
            </a:r>
            <a:endParaRPr lang="zh-CN" altLang="en-US">
              <a:sym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神经网络之</a:t>
            </a:r>
            <a:r>
              <a:rPr lang="en-US" altLang="zh-CN" dirty="0"/>
              <a:t>DNN</a:t>
            </a:r>
            <a:r>
              <a:rPr lang="zh-CN" altLang="en-US" dirty="0"/>
              <a:t>问题</a:t>
            </a:r>
            <a:endParaRPr lang="zh-CN" altLang="en-US" dirty="0"/>
          </a:p>
        </p:txBody>
      </p:sp>
      <p:sp>
        <p:nvSpPr>
          <p:cNvPr id="6" name="内容占位符 5"/>
          <p:cNvSpPr>
            <a:spLocks noGrp="1"/>
          </p:cNvSpPr>
          <p:nvPr>
            <p:ph idx="13"/>
          </p:nvPr>
        </p:nvSpPr>
        <p:spPr>
          <a:xfrm>
            <a:off x="766445" y="1360170"/>
            <a:ext cx="10657840" cy="4859020"/>
          </a:xfrm>
        </p:spPr>
        <p:txBody>
          <a:bodyPr>
            <a:normAutofit/>
          </a:bodyPr>
          <a:lstStyle/>
          <a:p>
            <a:pPr>
              <a:lnSpc>
                <a:spcPct val="150000"/>
              </a:lnSpc>
            </a:pPr>
            <a:r>
              <a:rPr lang="zh-CN" altLang="en-US" sz="2400" dirty="0">
                <a:solidFill>
                  <a:schemeClr val="tx1"/>
                </a:solidFill>
              </a:rPr>
              <a:t>一般来讲，可以通过增加神经元和网络层次来提升神经网络的学习能力，使其得到的模型更加能够符合数据的分布场景；但是实际应用场景中，神经网络的层次一般情况不会太大，因为太深的层次有可能产生一些求解的问题</a:t>
            </a:r>
            <a:endParaRPr lang="zh-CN" altLang="en-US" sz="2400" dirty="0">
              <a:solidFill>
                <a:schemeClr val="tx1"/>
              </a:solidFill>
            </a:endParaRPr>
          </a:p>
          <a:p>
            <a:pPr>
              <a:lnSpc>
                <a:spcPct val="150000"/>
              </a:lnSpc>
            </a:pPr>
            <a:r>
              <a:rPr lang="zh-CN" altLang="en-US" sz="2400" dirty="0">
                <a:solidFill>
                  <a:schemeClr val="tx1"/>
                </a:solidFill>
              </a:rPr>
              <a:t>在</a:t>
            </a:r>
            <a:r>
              <a:rPr lang="en-US" altLang="zh-CN" sz="2400" dirty="0">
                <a:solidFill>
                  <a:schemeClr val="tx1"/>
                </a:solidFill>
              </a:rPr>
              <a:t>DNN</a:t>
            </a:r>
            <a:r>
              <a:rPr lang="zh-CN" altLang="en-US" sz="2400" dirty="0">
                <a:solidFill>
                  <a:schemeClr val="tx1"/>
                </a:solidFill>
              </a:rPr>
              <a:t>的求解中有可能存在两个问题：</a:t>
            </a:r>
            <a:r>
              <a:rPr lang="zh-CN" altLang="en-US" sz="2400" b="1" dirty="0">
                <a:solidFill>
                  <a:srgbClr val="FF0000"/>
                </a:solidFill>
              </a:rPr>
              <a:t>梯度消失</a:t>
            </a:r>
            <a:r>
              <a:rPr lang="zh-CN" altLang="en-US" sz="2400" dirty="0">
                <a:solidFill>
                  <a:schemeClr val="tx1"/>
                </a:solidFill>
              </a:rPr>
              <a:t>和</a:t>
            </a:r>
            <a:r>
              <a:rPr lang="zh-CN" altLang="en-US" sz="2400" b="1" dirty="0">
                <a:solidFill>
                  <a:srgbClr val="FF0000"/>
                </a:solidFill>
              </a:rPr>
              <a:t>梯度爆炸</a:t>
            </a:r>
            <a:r>
              <a:rPr lang="zh-CN" altLang="en-US" sz="2400" dirty="0">
                <a:solidFill>
                  <a:schemeClr val="tx1"/>
                </a:solidFill>
              </a:rPr>
              <a:t>；我们在求解梯度的时候会使用到链式求导法则，实际上就是一系列的连乘，如果每一层都小于</a:t>
            </a:r>
            <a:r>
              <a:rPr lang="en-US" altLang="zh-CN" sz="2400" dirty="0">
                <a:solidFill>
                  <a:schemeClr val="tx1"/>
                </a:solidFill>
              </a:rPr>
              <a:t>1</a:t>
            </a:r>
            <a:r>
              <a:rPr lang="zh-CN" altLang="en-US" sz="2400" dirty="0">
                <a:solidFill>
                  <a:schemeClr val="tx1"/>
                </a:solidFill>
              </a:rPr>
              <a:t>的话，</a:t>
            </a:r>
            <a:r>
              <a:rPr sz="2400" dirty="0">
                <a:solidFill>
                  <a:schemeClr val="tx1"/>
                </a:solidFill>
              </a:rPr>
              <a:t>则梯度越往前乘越小，导致梯度消失，而如果连乘的数字在每层都是大于1的，则梯度越往前乘越大，导致梯度爆炸</a:t>
            </a:r>
            <a:r>
              <a:rPr lang="en-US" sz="2400" dirty="0">
                <a:solidFill>
                  <a:schemeClr val="tx1"/>
                </a:solidFill>
              </a:rPr>
              <a:t>.</a:t>
            </a:r>
            <a:endParaRPr lang="en-US" sz="2400" dirty="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520065"/>
            <a:ext cx="8229600" cy="752475"/>
          </a:xfrm>
        </p:spPr>
        <p:txBody>
          <a:bodyPr/>
          <a:lstStyle/>
          <a:p>
            <a:r>
              <a:rPr lang="en-US" altLang="zh-CN" dirty="0"/>
              <a:t>BP</a:t>
            </a:r>
            <a:r>
              <a:rPr lang="zh-CN" altLang="en-US" dirty="0"/>
              <a:t>神经网络项目</a:t>
            </a:r>
            <a:endParaRPr lang="zh-CN" altLang="en-US" dirty="0"/>
          </a:p>
        </p:txBody>
      </p:sp>
      <p:sp>
        <p:nvSpPr>
          <p:cNvPr id="6" name="内容占位符 5"/>
          <p:cNvSpPr>
            <a:spLocks noGrp="1"/>
          </p:cNvSpPr>
          <p:nvPr>
            <p:ph idx="13"/>
          </p:nvPr>
        </p:nvSpPr>
        <p:spPr>
          <a:xfrm>
            <a:off x="995045" y="2797810"/>
            <a:ext cx="9681210" cy="1084580"/>
          </a:xfrm>
        </p:spPr>
        <p:txBody>
          <a:bodyPr>
            <a:noAutofit/>
          </a:bodyPr>
          <a:lstStyle/>
          <a:p>
            <a:pPr>
              <a:lnSpc>
                <a:spcPct val="150000"/>
              </a:lnSpc>
            </a:pPr>
            <a:r>
              <a:rPr lang="en-US" altLang="zh-CN" sz="2800" dirty="0">
                <a:sym typeface="+mn-ea"/>
              </a:rPr>
              <a:t>    </a:t>
            </a:r>
            <a:r>
              <a:rPr lang="zh-CN" altLang="en-US" sz="2800" dirty="0">
                <a:sym typeface="+mn-ea"/>
              </a:rPr>
              <a:t>使用</a:t>
            </a:r>
            <a:r>
              <a:rPr lang="en-US" altLang="zh-CN" sz="2800" dirty="0">
                <a:sym typeface="+mn-ea"/>
              </a:rPr>
              <a:t>Python numpy</a:t>
            </a:r>
            <a:r>
              <a:rPr lang="zh-CN" altLang="en-US" sz="2800" dirty="0">
                <a:sym typeface="+mn-ea"/>
              </a:rPr>
              <a:t>实现</a:t>
            </a:r>
            <a:r>
              <a:rPr lang="en-US" altLang="zh-CN" sz="2800" dirty="0">
                <a:sym typeface="+mn-ea"/>
              </a:rPr>
              <a:t>BP</a:t>
            </a:r>
            <a:r>
              <a:rPr lang="zh-CN" altLang="en-US" sz="2800" dirty="0">
                <a:sym typeface="+mn-ea"/>
              </a:rPr>
              <a:t>神经网络对共享单车使用量预测</a:t>
            </a:r>
            <a:endParaRPr lang="zh-CN" altLang="en-US" sz="2800"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E:\Uda\20190315Uda VIP宣讲课\智联直播课素材\微信图片_20190404220536.png"/>
          <p:cNvPicPr>
            <a:picLocks noChangeAspect="1" noChangeArrowheads="1"/>
          </p:cNvPicPr>
          <p:nvPr/>
        </p:nvPicPr>
        <p:blipFill>
          <a:blip r:embed="rId1"/>
          <a:srcRect/>
          <a:stretch>
            <a:fillRect/>
          </a:stretch>
        </p:blipFill>
        <p:spPr bwMode="auto">
          <a:xfrm>
            <a:off x="1648460" y="1529080"/>
            <a:ext cx="8713470" cy="3122930"/>
          </a:xfrm>
          <a:prstGeom prst="rect">
            <a:avLst/>
          </a:prstGeom>
          <a:noFill/>
        </p:spPr>
      </p:pic>
      <p:sp>
        <p:nvSpPr>
          <p:cNvPr id="8" name="标题 5"/>
          <p:cNvSpPr>
            <a:spLocks noGrp="1"/>
          </p:cNvSpPr>
          <p:nvPr>
            <p:ph type="title"/>
          </p:nvPr>
        </p:nvSpPr>
        <p:spPr>
          <a:xfrm>
            <a:off x="2675890" y="5247005"/>
            <a:ext cx="6489065" cy="978535"/>
          </a:xfrm>
        </p:spPr>
        <p:txBody>
          <a:bodyPr>
            <a:normAutofit/>
          </a:bodyPr>
          <a:lstStyle/>
          <a:p>
            <a:r>
              <a:rPr lang="en-US" altLang="zh-CN" sz="2400" b="0" dirty="0">
                <a:solidFill>
                  <a:schemeClr val="tx1"/>
                </a:solidFill>
                <a:cs typeface="微软雅黑" panose="020B0503020204020204" pitchFamily="34" charset="-122"/>
              </a:rPr>
              <a:t>9</a:t>
            </a:r>
            <a:r>
              <a:rPr lang="zh-CN" altLang="en-US" sz="2400" b="0" dirty="0">
                <a:solidFill>
                  <a:schemeClr val="tx1"/>
                </a:solidFill>
                <a:cs typeface="微软雅黑" panose="020B0503020204020204" pitchFamily="34" charset="-122"/>
              </a:rPr>
              <a:t>种不同皮肤相关疾病的混淆矩阵（把</a:t>
            </a:r>
            <a:r>
              <a:rPr lang="en-US" altLang="zh-CN" sz="2400" b="0" dirty="0">
                <a:solidFill>
                  <a:schemeClr val="tx1"/>
                </a:solidFill>
                <a:cs typeface="微软雅黑" panose="020B0503020204020204" pitchFamily="34" charset="-122"/>
              </a:rPr>
              <a:t>A</a:t>
            </a:r>
            <a:r>
              <a:rPr lang="zh-CN" altLang="en-US" sz="2400" b="0" dirty="0">
                <a:solidFill>
                  <a:schemeClr val="tx1"/>
                </a:solidFill>
                <a:cs typeface="微软雅黑" panose="020B0503020204020204" pitchFamily="34" charset="-122"/>
              </a:rPr>
              <a:t>当成</a:t>
            </a:r>
            <a:r>
              <a:rPr lang="en-US" altLang="zh-CN" sz="2400" b="0" dirty="0">
                <a:solidFill>
                  <a:schemeClr val="tx1"/>
                </a:solidFill>
                <a:cs typeface="微软雅黑" panose="020B0503020204020204" pitchFamily="34" charset="-122"/>
              </a:rPr>
              <a:t>B</a:t>
            </a:r>
            <a:r>
              <a:rPr lang="zh-CN" altLang="en-US" sz="2400" b="0" dirty="0">
                <a:solidFill>
                  <a:schemeClr val="tx1"/>
                </a:solidFill>
                <a:cs typeface="微软雅黑" panose="020B0503020204020204" pitchFamily="34" charset="-122"/>
              </a:rPr>
              <a:t>），</a:t>
            </a:r>
            <a:r>
              <a:rPr lang="zh-CN" altLang="en-US" sz="2400" b="0" dirty="0">
                <a:solidFill>
                  <a:srgbClr val="FF0000"/>
                </a:solidFill>
                <a:cs typeface="微软雅黑" panose="020B0503020204020204" pitchFamily="34" charset="-122"/>
              </a:rPr>
              <a:t>人类专科医生的混淆概率比</a:t>
            </a:r>
            <a:r>
              <a:rPr lang="en-US" altLang="zh-CN" sz="2400" b="0" dirty="0">
                <a:solidFill>
                  <a:srgbClr val="FF0000"/>
                </a:solidFill>
                <a:cs typeface="微软雅黑" panose="020B0503020204020204" pitchFamily="34" charset="-122"/>
              </a:rPr>
              <a:t>AI</a:t>
            </a:r>
            <a:r>
              <a:rPr lang="zh-CN" altLang="en-US" sz="2400" b="0" dirty="0">
                <a:solidFill>
                  <a:srgbClr val="FF0000"/>
                </a:solidFill>
                <a:cs typeface="微软雅黑" panose="020B0503020204020204" pitchFamily="34" charset="-122"/>
              </a:rPr>
              <a:t>要大</a:t>
            </a:r>
            <a:endParaRPr lang="zh-CN" altLang="en-US" sz="2400" b="0" dirty="0">
              <a:solidFill>
                <a:srgbClr val="FF0000"/>
              </a:solidFill>
              <a:cs typeface="微软雅黑" panose="020B0503020204020204" pitchFamily="34" charset="-122"/>
            </a:endParaRPr>
          </a:p>
        </p:txBody>
      </p:sp>
      <p:sp>
        <p:nvSpPr>
          <p:cNvPr id="9" name="标题 5"/>
          <p:cNvSpPr txBox="1"/>
          <p:nvPr/>
        </p:nvSpPr>
        <p:spPr>
          <a:xfrm>
            <a:off x="4090035" y="543560"/>
            <a:ext cx="3576320" cy="62611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2000">
                <a:latin typeface="微软雅黑" panose="020B0503020204020204" pitchFamily="34" charset="-122"/>
                <a:ea typeface="微软雅黑" panose="020B0503020204020204" pitchFamily="34" charset="-122"/>
              </a:rPr>
              <a:t>案例一：深度学习检测皮肤癌</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a:spLocks noGrp="1"/>
          </p:cNvSpPr>
          <p:nvPr>
            <p:ph type="title"/>
          </p:nvPr>
        </p:nvSpPr>
        <p:spPr>
          <a:xfrm>
            <a:off x="2098040" y="5153025"/>
            <a:ext cx="7994015" cy="909955"/>
          </a:xfrm>
        </p:spPr>
        <p:txBody>
          <a:bodyPr>
            <a:noAutofit/>
          </a:bodyPr>
          <a:lstStyle/>
          <a:p>
            <a:pPr algn="l"/>
            <a:r>
              <a:rPr lang="zh-CN" altLang="en-US" sz="2000" b="0" dirty="0">
                <a:solidFill>
                  <a:schemeClr val="tx1"/>
                </a:solidFill>
                <a:cs typeface="微软雅黑" panose="020B0503020204020204" pitchFamily="34" charset="-122"/>
              </a:rPr>
              <a:t>问题：以下两种训练方法，哪个效果好？</a:t>
            </a:r>
            <a:br>
              <a:rPr lang="en-US" altLang="zh-CN" sz="2000" b="0" dirty="0">
                <a:solidFill>
                  <a:schemeClr val="tx1"/>
                </a:solidFill>
                <a:cs typeface="微软雅黑" panose="020B0503020204020204" pitchFamily="34" charset="-122"/>
              </a:rPr>
            </a:br>
            <a:r>
              <a:rPr lang="en-US" altLang="zh-CN" sz="2000" b="0" dirty="0">
                <a:solidFill>
                  <a:schemeClr val="tx1"/>
                </a:solidFill>
                <a:cs typeface="微软雅黑" panose="020B0503020204020204" pitchFamily="34" charset="-122"/>
              </a:rPr>
              <a:t>1</a:t>
            </a:r>
            <a:r>
              <a:rPr lang="zh-CN" altLang="en-US" sz="2000" b="0" dirty="0">
                <a:solidFill>
                  <a:schemeClr val="tx1"/>
                </a:solidFill>
                <a:cs typeface="微软雅黑" panose="020B0503020204020204" pitchFamily="34" charset="-122"/>
              </a:rPr>
              <a:t>、基于</a:t>
            </a:r>
            <a:r>
              <a:rPr lang="en-US" altLang="zh-CN" sz="2000" b="0" dirty="0" err="1">
                <a:solidFill>
                  <a:schemeClr val="tx1"/>
                </a:solidFill>
                <a:cs typeface="微软雅黑" panose="020B0503020204020204" pitchFamily="34" charset="-122"/>
              </a:rPr>
              <a:t>Imagenet</a:t>
            </a:r>
            <a:r>
              <a:rPr lang="zh-CN" altLang="en-US" sz="2000" b="0" dirty="0">
                <a:solidFill>
                  <a:schemeClr val="tx1"/>
                </a:solidFill>
                <a:cs typeface="微软雅黑" panose="020B0503020204020204" pitchFamily="34" charset="-122"/>
              </a:rPr>
              <a:t>的预训练</a:t>
            </a:r>
            <a:r>
              <a:rPr lang="en-US" altLang="zh-CN" sz="2000" b="0" dirty="0">
                <a:solidFill>
                  <a:schemeClr val="tx1"/>
                </a:solidFill>
                <a:cs typeface="微软雅黑" panose="020B0503020204020204" pitchFamily="34" charset="-122"/>
              </a:rPr>
              <a:t>Inception</a:t>
            </a:r>
            <a:r>
              <a:rPr lang="zh-CN" altLang="en-US" sz="2000" b="0" dirty="0">
                <a:solidFill>
                  <a:schemeClr val="tx1"/>
                </a:solidFill>
                <a:cs typeface="微软雅黑" panose="020B0503020204020204" pitchFamily="34" charset="-122"/>
              </a:rPr>
              <a:t>模型，进行</a:t>
            </a:r>
            <a:r>
              <a:rPr lang="en-US" altLang="zh-CN" sz="2000" b="0" dirty="0" err="1">
                <a:solidFill>
                  <a:schemeClr val="tx1"/>
                </a:solidFill>
                <a:cs typeface="微软雅黑" panose="020B0503020204020204" pitchFamily="34" charset="-122"/>
              </a:rPr>
              <a:t>Finetune</a:t>
            </a:r>
            <a:br>
              <a:rPr lang="en-US" altLang="zh-CN" sz="2000" b="0" dirty="0">
                <a:solidFill>
                  <a:schemeClr val="tx1"/>
                </a:solidFill>
                <a:cs typeface="微软雅黑" panose="020B0503020204020204" pitchFamily="34" charset="-122"/>
              </a:rPr>
            </a:br>
            <a:r>
              <a:rPr lang="en-US" altLang="zh-CN" sz="2000" b="0" dirty="0">
                <a:solidFill>
                  <a:schemeClr val="tx1"/>
                </a:solidFill>
                <a:cs typeface="微软雅黑" panose="020B0503020204020204" pitchFamily="34" charset="-122"/>
              </a:rPr>
              <a:t>2</a:t>
            </a:r>
            <a:r>
              <a:rPr lang="zh-CN" altLang="en-US" sz="2000" b="0" dirty="0">
                <a:solidFill>
                  <a:schemeClr val="tx1"/>
                </a:solidFill>
                <a:cs typeface="微软雅黑" panose="020B0503020204020204" pitchFamily="34" charset="-122"/>
              </a:rPr>
              <a:t>、从头开始训练该模型（随机初始化权重）</a:t>
            </a:r>
            <a:endParaRPr lang="zh-CN" altLang="en-US" sz="2000" b="0" dirty="0">
              <a:solidFill>
                <a:schemeClr val="tx1"/>
              </a:solidFill>
              <a:cs typeface="微软雅黑" panose="020B0503020204020204" pitchFamily="34" charset="-122"/>
            </a:endParaRPr>
          </a:p>
        </p:txBody>
      </p:sp>
      <p:pic>
        <p:nvPicPr>
          <p:cNvPr id="3074" name="Picture 2"/>
          <p:cNvPicPr>
            <a:picLocks noChangeAspect="1" noChangeArrowheads="1"/>
          </p:cNvPicPr>
          <p:nvPr/>
        </p:nvPicPr>
        <p:blipFill>
          <a:blip r:embed="rId1"/>
          <a:srcRect/>
          <a:stretch>
            <a:fillRect/>
          </a:stretch>
        </p:blipFill>
        <p:spPr bwMode="auto">
          <a:xfrm>
            <a:off x="1511935" y="1466215"/>
            <a:ext cx="8394700" cy="3037205"/>
          </a:xfrm>
          <a:prstGeom prst="rect">
            <a:avLst/>
          </a:prstGeom>
          <a:noFill/>
          <a:ln w="9525">
            <a:noFill/>
            <a:miter lim="800000"/>
            <a:headEnd/>
            <a:tailEnd/>
          </a:ln>
        </p:spPr>
      </p:pic>
      <p:sp>
        <p:nvSpPr>
          <p:cNvPr id="9" name="标题 5"/>
          <p:cNvSpPr txBox="1"/>
          <p:nvPr/>
        </p:nvSpPr>
        <p:spPr>
          <a:xfrm>
            <a:off x="4225925" y="353060"/>
            <a:ext cx="3228340" cy="61214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1600" b="1" i="0" u="none" strike="noStrike" cap="none">
                <a:solidFill>
                  <a:srgbClr val="525C65"/>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zh-CN" altLang="en-US" sz="1800">
                <a:latin typeface="微软雅黑" panose="020B0503020204020204" pitchFamily="34" charset="-122"/>
                <a:ea typeface="微软雅黑" panose="020B0503020204020204" pitchFamily="34" charset="-122"/>
              </a:rPr>
              <a:t>案例一：深度学习检测皮肤癌</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9091</Words>
  <Application>WPS 演示</Application>
  <PresentationFormat>自定义</PresentationFormat>
  <Paragraphs>634</Paragraphs>
  <Slides>72</Slides>
  <Notes>39</Notes>
  <HiddenSlides>0</HiddenSlides>
  <MMClips>0</MMClips>
  <ScaleCrop>false</ScaleCrop>
  <HeadingPairs>
    <vt:vector size="8" baseType="variant">
      <vt:variant>
        <vt:lpstr>已用的字体</vt:lpstr>
      </vt:variant>
      <vt:variant>
        <vt:i4>10</vt:i4>
      </vt:variant>
      <vt:variant>
        <vt:lpstr>主题</vt:lpstr>
      </vt:variant>
      <vt:variant>
        <vt:i4>14</vt:i4>
      </vt:variant>
      <vt:variant>
        <vt:lpstr>嵌入 OLE 服务器</vt:lpstr>
      </vt:variant>
      <vt:variant>
        <vt:i4>23</vt:i4>
      </vt:variant>
      <vt:variant>
        <vt:lpstr>幻灯片标题</vt:lpstr>
      </vt:variant>
      <vt:variant>
        <vt:i4>72</vt:i4>
      </vt:variant>
    </vt:vector>
  </HeadingPairs>
  <TitlesOfParts>
    <vt:vector size="119" baseType="lpstr">
      <vt:lpstr>Arial</vt:lpstr>
      <vt:lpstr>宋体</vt:lpstr>
      <vt:lpstr>Wingdings</vt:lpstr>
      <vt:lpstr>黑体</vt:lpstr>
      <vt:lpstr>微软雅黑</vt:lpstr>
      <vt:lpstr>Calibri</vt:lpstr>
      <vt:lpstr>Arial Unicode MS</vt:lpstr>
      <vt:lpstr>Arial</vt:lpstr>
      <vt:lpstr>Arial Unicode MS</vt:lpstr>
      <vt:lpstr>Calibri Light</vt:lpstr>
      <vt:lpstr>Office 主题</vt:lpstr>
      <vt:lpstr>1_Office 主题</vt:lpstr>
      <vt:lpstr>Office 主题</vt:lpstr>
      <vt:lpstr>4_Office 主题</vt:lpstr>
      <vt:lpstr>5_Office 主题</vt:lpstr>
      <vt:lpstr>6_Office 主题</vt:lpstr>
      <vt:lpstr>9_Office 主题</vt:lpstr>
      <vt:lpstr>12_Office 主题</vt:lpstr>
      <vt:lpstr>16_Office 主题</vt:lpstr>
      <vt:lpstr>11_Office 主题</vt:lpstr>
      <vt:lpstr>7_Office 主题</vt:lpstr>
      <vt:lpstr>13_Office 主题</vt:lpstr>
      <vt:lpstr>3_Office 主题</vt:lpstr>
      <vt:lpstr>2_Office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欢迎词</vt:lpstr>
      <vt:lpstr>课程目录</vt:lpstr>
      <vt:lpstr>PowerPoint 演示文稿</vt:lpstr>
      <vt:lpstr>PowerPoint 演示文稿</vt:lpstr>
      <vt:lpstr>案例一：深度学习检测皮肤癌  ★</vt:lpstr>
      <vt:lpstr>案例一：深度学习检测皮肤癌</vt:lpstr>
      <vt:lpstr>9种不同皮肤相关疾病的混淆矩阵（把A当成B），人类专科医生的混淆概率比AI要大</vt:lpstr>
      <vt:lpstr>问题：以下两种训练方法，哪个效果好？ 1、基于Imagenet的预训练Inception模型，进行Finetune 2、从头开始训练该模型（随机初始化权重）</vt:lpstr>
      <vt:lpstr>PowerPoint 演示文稿</vt:lpstr>
      <vt:lpstr>案例二：文字识别技术OCR</vt:lpstr>
      <vt:lpstr>PowerPoint 演示文稿</vt:lpstr>
      <vt:lpstr>PowerPoint 演示文稿</vt:lpstr>
      <vt:lpstr>PowerPoint 演示文稿</vt:lpstr>
      <vt:lpstr>PowerPoint 演示文稿</vt:lpstr>
      <vt:lpstr>Alex Net</vt:lpstr>
      <vt:lpstr>Group Convolution</vt:lpstr>
      <vt:lpstr> Channel Shuffle</vt:lpstr>
      <vt:lpstr>组件二：文字行识别</vt:lpstr>
      <vt:lpstr>移动端OCR应用总结 1、银行卡识别、燃气表/水表识别、门头名识别、场景英文识别（AR翻译）等等 2、目前基于AI的OCR技术在端上已经能较好的识别场景数字、英文以及部分汉字，无论是模型大小、速度、准确度均已达到工业应用的水平，并且全面超过基于传统算法识别的OCR端上应用</vt:lpstr>
      <vt:lpstr>案例二：智能音箱</vt:lpstr>
      <vt:lpstr>案例二：智能音箱 seq2seq</vt:lpstr>
      <vt:lpstr>案例三：淘宝以图搜图</vt:lpstr>
      <vt:lpstr>案例四：闲鱼图片自动打标签</vt:lpstr>
      <vt:lpstr>案例五：有道作业帮</vt:lpstr>
      <vt:lpstr>案例六：训练客服系统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深度学习的应用总结</vt:lpstr>
      <vt:lpstr>PowerPoint 演示文稿</vt:lpstr>
      <vt:lpstr>机器学习回顾</vt:lpstr>
      <vt:lpstr>机器学习回顾</vt:lpstr>
      <vt:lpstr>神经网络来源之人的思考</vt:lpstr>
      <vt:lpstr>神经网络来源之人的思考</vt:lpstr>
      <vt:lpstr>PowerPoint 演示文稿</vt:lpstr>
      <vt:lpstr>感知器模型-激活函数</vt:lpstr>
      <vt:lpstr>感知器模型案例直观理解</vt:lpstr>
      <vt:lpstr>感知器神经元--逻辑与(and)</vt:lpstr>
      <vt:lpstr>感知器神经元直观理解之逻辑或or</vt:lpstr>
      <vt:lpstr>感知器神经元直观理解之非线性可分 not</vt:lpstr>
      <vt:lpstr>感知器神经元直观理解之非线性可分</vt:lpstr>
      <vt:lpstr>感知器神经元直观理解之非线性可分</vt:lpstr>
      <vt:lpstr>PowerPoint 演示文稿</vt:lpstr>
      <vt:lpstr>PowerPoint 演示文稿</vt:lpstr>
      <vt:lpstr>感知器网络理解以及S型神经元</vt:lpstr>
      <vt:lpstr>神经网络来源之“神经元”</vt:lpstr>
      <vt:lpstr>激活函数</vt:lpstr>
      <vt:lpstr>激活函数</vt:lpstr>
      <vt:lpstr>神经网络</vt:lpstr>
      <vt:lpstr>神经网络之浅层神经网络</vt:lpstr>
      <vt:lpstr>神经网络之结构</vt:lpstr>
      <vt:lpstr>神经网络之深度神经网络</vt:lpstr>
      <vt:lpstr>神经网络之非线性可分</vt:lpstr>
      <vt:lpstr>神经网络</vt:lpstr>
      <vt:lpstr>神经网络之过拟合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神经网络之DNN问题</vt:lpstr>
      <vt:lpstr>BP神经网络项目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Administrator</cp:lastModifiedBy>
  <cp:revision>922</cp:revision>
  <dcterms:created xsi:type="dcterms:W3CDTF">2015-04-21T08:21:00Z</dcterms:created>
  <dcterms:modified xsi:type="dcterms:W3CDTF">2019-11-27T01:21:28Z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